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</p:sldMasterIdLst>
  <p:notesMasterIdLst>
    <p:notesMasterId r:id="rId116"/>
  </p:notesMasterIdLst>
  <p:handoutMasterIdLst>
    <p:handoutMasterId r:id="rId117"/>
  </p:handoutMasterIdLst>
  <p:sldIdLst>
    <p:sldId id="256" r:id="rId4"/>
    <p:sldId id="1313" r:id="rId5"/>
    <p:sldId id="1238" r:id="rId6"/>
    <p:sldId id="1240" r:id="rId7"/>
    <p:sldId id="1241" r:id="rId8"/>
    <p:sldId id="1242" r:id="rId9"/>
    <p:sldId id="1245" r:id="rId10"/>
    <p:sldId id="1243" r:id="rId11"/>
    <p:sldId id="1244" r:id="rId12"/>
    <p:sldId id="1246" r:id="rId13"/>
    <p:sldId id="1239" r:id="rId14"/>
    <p:sldId id="1247" r:id="rId15"/>
    <p:sldId id="1248" r:id="rId16"/>
    <p:sldId id="1089" r:id="rId17"/>
    <p:sldId id="1094" r:id="rId18"/>
    <p:sldId id="1090" r:id="rId19"/>
    <p:sldId id="987" r:id="rId20"/>
    <p:sldId id="1022" r:id="rId21"/>
    <p:sldId id="1021" r:id="rId22"/>
    <p:sldId id="999" r:id="rId23"/>
    <p:sldId id="1000" r:id="rId24"/>
    <p:sldId id="1001" r:id="rId25"/>
    <p:sldId id="1002" r:id="rId26"/>
    <p:sldId id="1003" r:id="rId27"/>
    <p:sldId id="1004" r:id="rId28"/>
    <p:sldId id="1005" r:id="rId29"/>
    <p:sldId id="1006" r:id="rId30"/>
    <p:sldId id="1007" r:id="rId31"/>
    <p:sldId id="1008" r:id="rId32"/>
    <p:sldId id="1009" r:id="rId33"/>
    <p:sldId id="1010" r:id="rId34"/>
    <p:sldId id="1011" r:id="rId35"/>
    <p:sldId id="1012" r:id="rId36"/>
    <p:sldId id="1013" r:id="rId37"/>
    <p:sldId id="1014" r:id="rId38"/>
    <p:sldId id="1015" r:id="rId39"/>
    <p:sldId id="1016" r:id="rId40"/>
    <p:sldId id="1017" r:id="rId41"/>
    <p:sldId id="1018" r:id="rId42"/>
    <p:sldId id="1019" r:id="rId43"/>
    <p:sldId id="1020" r:id="rId44"/>
    <p:sldId id="1283" r:id="rId45"/>
    <p:sldId id="1284" r:id="rId46"/>
    <p:sldId id="1285" r:id="rId47"/>
    <p:sldId id="1286" r:id="rId48"/>
    <p:sldId id="997" r:id="rId49"/>
    <p:sldId id="998" r:id="rId50"/>
    <p:sldId id="1024" r:id="rId51"/>
    <p:sldId id="1025" r:id="rId52"/>
    <p:sldId id="1225" r:id="rId53"/>
    <p:sldId id="1226" r:id="rId54"/>
    <p:sldId id="1287" r:id="rId55"/>
    <p:sldId id="1288" r:id="rId56"/>
    <p:sldId id="1224" r:id="rId57"/>
    <p:sldId id="1289" r:id="rId58"/>
    <p:sldId id="1290" r:id="rId59"/>
    <p:sldId id="1291" r:id="rId60"/>
    <p:sldId id="1029" r:id="rId61"/>
    <p:sldId id="1292" r:id="rId62"/>
    <p:sldId id="1293" r:id="rId63"/>
    <p:sldId id="1047" r:id="rId64"/>
    <p:sldId id="1043" r:id="rId65"/>
    <p:sldId id="1044" r:id="rId66"/>
    <p:sldId id="1045" r:id="rId67"/>
    <p:sldId id="1046" r:id="rId68"/>
    <p:sldId id="1030" r:id="rId69"/>
    <p:sldId id="1027" r:id="rId70"/>
    <p:sldId id="1049" r:id="rId71"/>
    <p:sldId id="1050" r:id="rId72"/>
    <p:sldId id="1053" r:id="rId73"/>
    <p:sldId id="1294" r:id="rId74"/>
    <p:sldId id="1055" r:id="rId75"/>
    <p:sldId id="1056" r:id="rId76"/>
    <p:sldId id="1057" r:id="rId77"/>
    <p:sldId id="1058" r:id="rId78"/>
    <p:sldId id="1059" r:id="rId79"/>
    <p:sldId id="1060" r:id="rId80"/>
    <p:sldId id="1062" r:id="rId81"/>
    <p:sldId id="1140" r:id="rId82"/>
    <p:sldId id="1063" r:id="rId83"/>
    <p:sldId id="1227" r:id="rId84"/>
    <p:sldId id="1067" r:id="rId85"/>
    <p:sldId id="1087" r:id="rId86"/>
    <p:sldId id="1068" r:id="rId87"/>
    <p:sldId id="847" r:id="rId88"/>
    <p:sldId id="1069" r:id="rId89"/>
    <p:sldId id="1070" r:id="rId90"/>
    <p:sldId id="1071" r:id="rId91"/>
    <p:sldId id="1074" r:id="rId92"/>
    <p:sldId id="1072" r:id="rId93"/>
    <p:sldId id="1073" r:id="rId94"/>
    <p:sldId id="1075" r:id="rId95"/>
    <p:sldId id="1295" r:id="rId96"/>
    <p:sldId id="1228" r:id="rId97"/>
    <p:sldId id="1076" r:id="rId98"/>
    <p:sldId id="1078" r:id="rId99"/>
    <p:sldId id="1079" r:id="rId100"/>
    <p:sldId id="1077" r:id="rId101"/>
    <p:sldId id="1081" r:id="rId102"/>
    <p:sldId id="1080" r:id="rId103"/>
    <p:sldId id="1064" r:id="rId104"/>
    <p:sldId id="1229" r:id="rId105"/>
    <p:sldId id="1237" r:id="rId106"/>
    <p:sldId id="1296" r:id="rId107"/>
    <p:sldId id="1230" r:id="rId108"/>
    <p:sldId id="1276" r:id="rId109"/>
    <p:sldId id="1314" r:id="rId110"/>
    <p:sldId id="1310" r:id="rId111"/>
    <p:sldId id="1311" r:id="rId112"/>
    <p:sldId id="1312" r:id="rId113"/>
    <p:sldId id="1092" r:id="rId114"/>
    <p:sldId id="1093" r:id="rId1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91BDF5A-5477-964A-9E96-D7CEBA8A4B97}">
          <p14:sldIdLst>
            <p14:sldId id="256"/>
            <p14:sldId id="1313"/>
            <p14:sldId id="1238"/>
            <p14:sldId id="1240"/>
            <p14:sldId id="1241"/>
            <p14:sldId id="1242"/>
            <p14:sldId id="1245"/>
            <p14:sldId id="1243"/>
            <p14:sldId id="1244"/>
            <p14:sldId id="1246"/>
            <p14:sldId id="1239"/>
            <p14:sldId id="1247"/>
            <p14:sldId id="1248"/>
            <p14:sldId id="1089"/>
            <p14:sldId id="1094"/>
            <p14:sldId id="1090"/>
            <p14:sldId id="987"/>
            <p14:sldId id="1022"/>
            <p14:sldId id="1021"/>
            <p14:sldId id="999"/>
            <p14:sldId id="1000"/>
            <p14:sldId id="1001"/>
            <p14:sldId id="1002"/>
            <p14:sldId id="1003"/>
            <p14:sldId id="1004"/>
            <p14:sldId id="1005"/>
            <p14:sldId id="1006"/>
            <p14:sldId id="1007"/>
            <p14:sldId id="1008"/>
            <p14:sldId id="1009"/>
            <p14:sldId id="1010"/>
            <p14:sldId id="1011"/>
            <p14:sldId id="1012"/>
            <p14:sldId id="1013"/>
            <p14:sldId id="1014"/>
            <p14:sldId id="1015"/>
            <p14:sldId id="1016"/>
            <p14:sldId id="1017"/>
            <p14:sldId id="1018"/>
            <p14:sldId id="1019"/>
            <p14:sldId id="1020"/>
            <p14:sldId id="1283"/>
            <p14:sldId id="1284"/>
            <p14:sldId id="1285"/>
            <p14:sldId id="1286"/>
            <p14:sldId id="997"/>
            <p14:sldId id="998"/>
            <p14:sldId id="1024"/>
            <p14:sldId id="1025"/>
            <p14:sldId id="1225"/>
            <p14:sldId id="1226"/>
            <p14:sldId id="1287"/>
            <p14:sldId id="1288"/>
            <p14:sldId id="1224"/>
            <p14:sldId id="1289"/>
            <p14:sldId id="1290"/>
            <p14:sldId id="1291"/>
            <p14:sldId id="1029"/>
            <p14:sldId id="1292"/>
            <p14:sldId id="1293"/>
            <p14:sldId id="1047"/>
            <p14:sldId id="1043"/>
            <p14:sldId id="1044"/>
            <p14:sldId id="1045"/>
            <p14:sldId id="1046"/>
            <p14:sldId id="1030"/>
            <p14:sldId id="1027"/>
            <p14:sldId id="1049"/>
            <p14:sldId id="1050"/>
            <p14:sldId id="1053"/>
            <p14:sldId id="1294"/>
            <p14:sldId id="1055"/>
            <p14:sldId id="1056"/>
            <p14:sldId id="1057"/>
            <p14:sldId id="1058"/>
            <p14:sldId id="1059"/>
            <p14:sldId id="1060"/>
            <p14:sldId id="1062"/>
            <p14:sldId id="1140"/>
            <p14:sldId id="1063"/>
            <p14:sldId id="1227"/>
            <p14:sldId id="1067"/>
            <p14:sldId id="1087"/>
            <p14:sldId id="1068"/>
            <p14:sldId id="847"/>
            <p14:sldId id="1069"/>
            <p14:sldId id="1070"/>
            <p14:sldId id="1071"/>
            <p14:sldId id="1074"/>
            <p14:sldId id="1072"/>
            <p14:sldId id="1073"/>
            <p14:sldId id="1075"/>
            <p14:sldId id="1295"/>
            <p14:sldId id="1228"/>
            <p14:sldId id="1076"/>
            <p14:sldId id="1078"/>
            <p14:sldId id="1079"/>
            <p14:sldId id="1077"/>
            <p14:sldId id="1081"/>
            <p14:sldId id="1080"/>
            <p14:sldId id="1064"/>
            <p14:sldId id="1229"/>
            <p14:sldId id="1237"/>
            <p14:sldId id="1296"/>
            <p14:sldId id="1230"/>
            <p14:sldId id="1276"/>
            <p14:sldId id="1314"/>
            <p14:sldId id="1310"/>
            <p14:sldId id="1311"/>
            <p14:sldId id="1312"/>
            <p14:sldId id="1092"/>
            <p14:sldId id="109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46" autoAdjust="0"/>
    <p:restoredTop sz="74677" autoAdjust="0"/>
  </p:normalViewPr>
  <p:slideViewPr>
    <p:cSldViewPr>
      <p:cViewPr>
        <p:scale>
          <a:sx n="63" d="100"/>
          <a:sy n="63" d="100"/>
        </p:scale>
        <p:origin x="-2240" y="-6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00" Type="http://schemas.openxmlformats.org/officeDocument/2006/relationships/slide" Target="slides/slide97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notesMaster" Target="notesMasters/notesMaster1.xml"/><Relationship Id="rId117" Type="http://schemas.openxmlformats.org/officeDocument/2006/relationships/handoutMaster" Target="handoutMasters/handoutMaster1.xml"/><Relationship Id="rId118" Type="http://schemas.openxmlformats.org/officeDocument/2006/relationships/printerSettings" Target="printerSettings/printerSettings1.bin"/><Relationship Id="rId119" Type="http://schemas.openxmlformats.org/officeDocument/2006/relationships/presProps" Target="presProps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B8F816-E24B-4375-9192-A816EF7058A3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04F54B4-18D0-46A6-852C-7B2D5EC1E744}">
      <dgm:prSet phldrT="[Text]"/>
      <dgm:spPr/>
      <dgm:t>
        <a:bodyPr/>
        <a:lstStyle/>
        <a:p>
          <a:r>
            <a:rPr lang="en-US" smtClean="0"/>
            <a:t>Higher abstractions</a:t>
          </a:r>
          <a:endParaRPr lang="en-US"/>
        </a:p>
      </dgm:t>
    </dgm:pt>
    <dgm:pt modelId="{64EA206A-85DF-4796-B551-3BBB81764E7B}" type="parTrans" cxnId="{19FFBDFF-12B0-4AEA-BF92-9522EB7A56D7}">
      <dgm:prSet/>
      <dgm:spPr/>
      <dgm:t>
        <a:bodyPr/>
        <a:lstStyle/>
        <a:p>
          <a:endParaRPr lang="en-US"/>
        </a:p>
      </dgm:t>
    </dgm:pt>
    <dgm:pt modelId="{A7675231-99AF-498E-9EE6-F74CDE31A07B}" type="sibTrans" cxnId="{19FFBDFF-12B0-4AEA-BF92-9522EB7A56D7}">
      <dgm:prSet/>
      <dgm:spPr/>
      <dgm:t>
        <a:bodyPr/>
        <a:lstStyle/>
        <a:p>
          <a:endParaRPr lang="en-US"/>
        </a:p>
      </dgm:t>
    </dgm:pt>
    <dgm:pt modelId="{6CA17825-63DB-48F7-8E74-C8E06C42F402}">
      <dgm:prSet/>
      <dgm:spPr/>
      <dgm:t>
        <a:bodyPr/>
        <a:lstStyle/>
        <a:p>
          <a:r>
            <a:rPr lang="en-US" smtClean="0"/>
            <a:t>Avoid redundancy</a:t>
          </a:r>
        </a:p>
      </dgm:t>
    </dgm:pt>
    <dgm:pt modelId="{264BE757-78AA-43CC-A0F2-B7170D32030B}" type="parTrans" cxnId="{79F69C10-5804-415C-B797-2C6207289701}">
      <dgm:prSet/>
      <dgm:spPr/>
      <dgm:t>
        <a:bodyPr/>
        <a:lstStyle/>
        <a:p>
          <a:endParaRPr lang="en-US"/>
        </a:p>
      </dgm:t>
    </dgm:pt>
    <dgm:pt modelId="{57B10A49-6813-49A6-97E3-E2EBC955892A}" type="sibTrans" cxnId="{79F69C10-5804-415C-B797-2C6207289701}">
      <dgm:prSet/>
      <dgm:spPr/>
      <dgm:t>
        <a:bodyPr/>
        <a:lstStyle/>
        <a:p>
          <a:endParaRPr lang="en-US"/>
        </a:p>
      </dgm:t>
    </dgm:pt>
    <dgm:pt modelId="{825F573A-AC99-439C-A88E-5E2E5B605F6F}">
      <dgm:prSet/>
      <dgm:spPr/>
      <dgm:t>
        <a:bodyPr/>
        <a:lstStyle/>
        <a:p>
          <a:r>
            <a:rPr lang="en-US" smtClean="0"/>
            <a:t>Separation of concerns</a:t>
          </a:r>
        </a:p>
      </dgm:t>
    </dgm:pt>
    <dgm:pt modelId="{D2576092-CC2F-4DA4-BF2E-4B4DDD222B27}" type="parTrans" cxnId="{91A4D844-4131-4B21-ADAE-6C361303BCAD}">
      <dgm:prSet/>
      <dgm:spPr/>
      <dgm:t>
        <a:bodyPr/>
        <a:lstStyle/>
        <a:p>
          <a:endParaRPr lang="en-US"/>
        </a:p>
      </dgm:t>
    </dgm:pt>
    <dgm:pt modelId="{BAD7821E-6066-40F8-8C45-6ACB8B39FD47}" type="sibTrans" cxnId="{91A4D844-4131-4B21-ADAE-6C361303BCAD}">
      <dgm:prSet/>
      <dgm:spPr/>
      <dgm:t>
        <a:bodyPr/>
        <a:lstStyle/>
        <a:p>
          <a:endParaRPr lang="en-US"/>
        </a:p>
      </dgm:t>
    </dgm:pt>
    <dgm:pt modelId="{5D5BE152-87A5-452D-844C-34DBD2DF4263}">
      <dgm:prSet/>
      <dgm:spPr/>
      <dgm:t>
        <a:bodyPr/>
        <a:lstStyle/>
        <a:p>
          <a:r>
            <a:rPr lang="en-US" smtClean="0"/>
            <a:t>Use domain concepts</a:t>
          </a:r>
        </a:p>
      </dgm:t>
    </dgm:pt>
    <dgm:pt modelId="{D0BEDA8D-1803-4094-9ACC-01077A3ABBFD}" type="parTrans" cxnId="{7662F5D8-D4D6-45BF-B9D7-5E9716902CF4}">
      <dgm:prSet/>
      <dgm:spPr/>
      <dgm:t>
        <a:bodyPr/>
        <a:lstStyle/>
        <a:p>
          <a:endParaRPr lang="en-US"/>
        </a:p>
      </dgm:t>
    </dgm:pt>
    <dgm:pt modelId="{B189C553-6F0C-4D29-BD6E-DB39FAE022BE}" type="sibTrans" cxnId="{7662F5D8-D4D6-45BF-B9D7-5E9716902CF4}">
      <dgm:prSet/>
      <dgm:spPr/>
      <dgm:t>
        <a:bodyPr/>
        <a:lstStyle/>
        <a:p>
          <a:endParaRPr lang="en-US"/>
        </a:p>
      </dgm:t>
    </dgm:pt>
    <dgm:pt modelId="{59C352AB-1B18-4DAE-985D-8160380DEEBA}" type="pres">
      <dgm:prSet presAssocID="{F4B8F816-E24B-4375-9192-A816EF7058A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94C3E5-5E21-45A2-9754-29D645B041C9}" type="pres">
      <dgm:prSet presAssocID="{B04F54B4-18D0-46A6-852C-7B2D5EC1E74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193841-D47D-489C-92B5-5467D6EE6D91}" type="pres">
      <dgm:prSet presAssocID="{A7675231-99AF-498E-9EE6-F74CDE31A07B}" presName="sibTrans" presStyleCnt="0"/>
      <dgm:spPr/>
    </dgm:pt>
    <dgm:pt modelId="{6BE9D081-3251-4177-9395-835060F73BD1}" type="pres">
      <dgm:prSet presAssocID="{6CA17825-63DB-48F7-8E74-C8E06C42F40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C9AC1-A554-4F47-B4AF-3EA5FAD2151A}" type="pres">
      <dgm:prSet presAssocID="{57B10A49-6813-49A6-97E3-E2EBC955892A}" presName="sibTrans" presStyleCnt="0"/>
      <dgm:spPr/>
    </dgm:pt>
    <dgm:pt modelId="{56E388CB-3EBC-43F8-AF22-D599DAD73555}" type="pres">
      <dgm:prSet presAssocID="{825F573A-AC99-439C-A88E-5E2E5B605F6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B3CEA0-9F42-4F97-B6A0-E03E3F6D4F6A}" type="pres">
      <dgm:prSet presAssocID="{BAD7821E-6066-40F8-8C45-6ACB8B39FD47}" presName="sibTrans" presStyleCnt="0"/>
      <dgm:spPr/>
    </dgm:pt>
    <dgm:pt modelId="{F5B34633-AA73-4011-9145-F42F09D5701D}" type="pres">
      <dgm:prSet presAssocID="{5D5BE152-87A5-452D-844C-34DBD2DF42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62F5D8-D4D6-45BF-B9D7-5E9716902CF4}" srcId="{F4B8F816-E24B-4375-9192-A816EF7058A3}" destId="{5D5BE152-87A5-452D-844C-34DBD2DF4263}" srcOrd="3" destOrd="0" parTransId="{D0BEDA8D-1803-4094-9ACC-01077A3ABBFD}" sibTransId="{B189C553-6F0C-4D29-BD6E-DB39FAE022BE}"/>
    <dgm:cxn modelId="{79F69C10-5804-415C-B797-2C6207289701}" srcId="{F4B8F816-E24B-4375-9192-A816EF7058A3}" destId="{6CA17825-63DB-48F7-8E74-C8E06C42F402}" srcOrd="1" destOrd="0" parTransId="{264BE757-78AA-43CC-A0F2-B7170D32030B}" sibTransId="{57B10A49-6813-49A6-97E3-E2EBC955892A}"/>
    <dgm:cxn modelId="{19FFBDFF-12B0-4AEA-BF92-9522EB7A56D7}" srcId="{F4B8F816-E24B-4375-9192-A816EF7058A3}" destId="{B04F54B4-18D0-46A6-852C-7B2D5EC1E744}" srcOrd="0" destOrd="0" parTransId="{64EA206A-85DF-4796-B551-3BBB81764E7B}" sibTransId="{A7675231-99AF-498E-9EE6-F74CDE31A07B}"/>
    <dgm:cxn modelId="{140C0331-51C3-B240-B919-35A190324E3C}" type="presOf" srcId="{5D5BE152-87A5-452D-844C-34DBD2DF4263}" destId="{F5B34633-AA73-4011-9145-F42F09D5701D}" srcOrd="0" destOrd="0" presId="urn:microsoft.com/office/officeart/2005/8/layout/default"/>
    <dgm:cxn modelId="{BA21909F-1279-0347-BB63-8AA79E9CDBF2}" type="presOf" srcId="{F4B8F816-E24B-4375-9192-A816EF7058A3}" destId="{59C352AB-1B18-4DAE-985D-8160380DEEBA}" srcOrd="0" destOrd="0" presId="urn:microsoft.com/office/officeart/2005/8/layout/default"/>
    <dgm:cxn modelId="{91A4D844-4131-4B21-ADAE-6C361303BCAD}" srcId="{F4B8F816-E24B-4375-9192-A816EF7058A3}" destId="{825F573A-AC99-439C-A88E-5E2E5B605F6F}" srcOrd="2" destOrd="0" parTransId="{D2576092-CC2F-4DA4-BF2E-4B4DDD222B27}" sibTransId="{BAD7821E-6066-40F8-8C45-6ACB8B39FD47}"/>
    <dgm:cxn modelId="{29D1B238-F310-3247-8BEB-679CBD8DC125}" type="presOf" srcId="{B04F54B4-18D0-46A6-852C-7B2D5EC1E744}" destId="{8C94C3E5-5E21-45A2-9754-29D645B041C9}" srcOrd="0" destOrd="0" presId="urn:microsoft.com/office/officeart/2005/8/layout/default"/>
    <dgm:cxn modelId="{C788934F-5BE7-684B-80D2-DF3234756EC9}" type="presOf" srcId="{6CA17825-63DB-48F7-8E74-C8E06C42F402}" destId="{6BE9D081-3251-4177-9395-835060F73BD1}" srcOrd="0" destOrd="0" presId="urn:microsoft.com/office/officeart/2005/8/layout/default"/>
    <dgm:cxn modelId="{6AFADE49-4174-2348-957A-5A167FA0FB65}" type="presOf" srcId="{825F573A-AC99-439C-A88E-5E2E5B605F6F}" destId="{56E388CB-3EBC-43F8-AF22-D599DAD73555}" srcOrd="0" destOrd="0" presId="urn:microsoft.com/office/officeart/2005/8/layout/default"/>
    <dgm:cxn modelId="{C15315AE-B079-9F40-8963-9CB1565441FE}" type="presParOf" srcId="{59C352AB-1B18-4DAE-985D-8160380DEEBA}" destId="{8C94C3E5-5E21-45A2-9754-29D645B041C9}" srcOrd="0" destOrd="0" presId="urn:microsoft.com/office/officeart/2005/8/layout/default"/>
    <dgm:cxn modelId="{D96C3418-6B0B-A742-BFE6-526BCBE3DEBE}" type="presParOf" srcId="{59C352AB-1B18-4DAE-985D-8160380DEEBA}" destId="{03193841-D47D-489C-92B5-5467D6EE6D91}" srcOrd="1" destOrd="0" presId="urn:microsoft.com/office/officeart/2005/8/layout/default"/>
    <dgm:cxn modelId="{2863C612-D59C-4A4F-8688-362465B10F69}" type="presParOf" srcId="{59C352AB-1B18-4DAE-985D-8160380DEEBA}" destId="{6BE9D081-3251-4177-9395-835060F73BD1}" srcOrd="2" destOrd="0" presId="urn:microsoft.com/office/officeart/2005/8/layout/default"/>
    <dgm:cxn modelId="{13AD08DB-447C-7144-93BA-36251D3D807D}" type="presParOf" srcId="{59C352AB-1B18-4DAE-985D-8160380DEEBA}" destId="{B28C9AC1-A554-4F47-B4AF-3EA5FAD2151A}" srcOrd="3" destOrd="0" presId="urn:microsoft.com/office/officeart/2005/8/layout/default"/>
    <dgm:cxn modelId="{0F50B8C5-2F8C-3842-85F6-55029038878A}" type="presParOf" srcId="{59C352AB-1B18-4DAE-985D-8160380DEEBA}" destId="{56E388CB-3EBC-43F8-AF22-D599DAD73555}" srcOrd="4" destOrd="0" presId="urn:microsoft.com/office/officeart/2005/8/layout/default"/>
    <dgm:cxn modelId="{332A88CC-7A7D-2C4A-820E-CF43424175C9}" type="presParOf" srcId="{59C352AB-1B18-4DAE-985D-8160380DEEBA}" destId="{3AB3CEA0-9F42-4F97-B6A0-E03E3F6D4F6A}" srcOrd="5" destOrd="0" presId="urn:microsoft.com/office/officeart/2005/8/layout/default"/>
    <dgm:cxn modelId="{7B9BD350-4F9F-1145-9F9C-6D32AA6D315B}" type="presParOf" srcId="{59C352AB-1B18-4DAE-985D-8160380DEEBA}" destId="{F5B34633-AA73-4011-9145-F42F09D5701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B8F816-E24B-4375-9192-A816EF7058A3}" type="doc">
      <dgm:prSet loTypeId="urn:microsoft.com/office/officeart/2005/8/layout/radial5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04F54B4-18D0-46A6-852C-7B2D5EC1E744}">
      <dgm:prSet phldrT="[Text]"/>
      <dgm:spPr/>
      <dgm:t>
        <a:bodyPr/>
        <a:lstStyle/>
        <a:p>
          <a:r>
            <a:rPr lang="en-US" smtClean="0"/>
            <a:t>Benefits</a:t>
          </a:r>
          <a:endParaRPr lang="en-US"/>
        </a:p>
      </dgm:t>
    </dgm:pt>
    <dgm:pt modelId="{64EA206A-85DF-4796-B551-3BBB81764E7B}" type="parTrans" cxnId="{19FFBDFF-12B0-4AEA-BF92-9522EB7A56D7}">
      <dgm:prSet/>
      <dgm:spPr/>
      <dgm:t>
        <a:bodyPr/>
        <a:lstStyle/>
        <a:p>
          <a:endParaRPr lang="en-US"/>
        </a:p>
      </dgm:t>
    </dgm:pt>
    <dgm:pt modelId="{A7675231-99AF-498E-9EE6-F74CDE31A07B}" type="sibTrans" cxnId="{19FFBDFF-12B0-4AEA-BF92-9522EB7A56D7}">
      <dgm:prSet/>
      <dgm:spPr/>
      <dgm:t>
        <a:bodyPr/>
        <a:lstStyle/>
        <a:p>
          <a:endParaRPr lang="en-US"/>
        </a:p>
      </dgm:t>
    </dgm:pt>
    <dgm:pt modelId="{740A7BFB-8691-4767-B339-761BF66C98FE}">
      <dgm:prSet phldrT="[Text]" custT="1"/>
      <dgm:spPr/>
      <dgm:t>
        <a:bodyPr/>
        <a:lstStyle/>
        <a:p>
          <a:r>
            <a:rPr lang="es-ES_tradnl" sz="1600" smtClean="0"/>
            <a:t>Quality</a:t>
          </a:r>
          <a:endParaRPr lang="en-US" sz="1000"/>
        </a:p>
      </dgm:t>
    </dgm:pt>
    <dgm:pt modelId="{201EAB5C-C7FF-4315-8811-C7A6E76CC2C7}" type="parTrans" cxnId="{717C6303-1A41-4908-BEC2-F32218600E64}">
      <dgm:prSet/>
      <dgm:spPr/>
      <dgm:t>
        <a:bodyPr/>
        <a:lstStyle/>
        <a:p>
          <a:endParaRPr lang="en-US"/>
        </a:p>
      </dgm:t>
    </dgm:pt>
    <dgm:pt modelId="{6C81F8A0-5B68-4D38-9410-A5C4931BDA05}" type="sibTrans" cxnId="{717C6303-1A41-4908-BEC2-F32218600E64}">
      <dgm:prSet/>
      <dgm:spPr/>
      <dgm:t>
        <a:bodyPr/>
        <a:lstStyle/>
        <a:p>
          <a:endParaRPr lang="en-US"/>
        </a:p>
      </dgm:t>
    </dgm:pt>
    <dgm:pt modelId="{4237D509-C353-4CDC-9C39-03950F9E5858}">
      <dgm:prSet phldrT="[Text]" custT="1"/>
      <dgm:spPr/>
      <dgm:t>
        <a:bodyPr/>
        <a:lstStyle/>
        <a:p>
          <a:r>
            <a:rPr lang="es-ES_tradnl" sz="1600" smtClean="0"/>
            <a:t>V&amp;V</a:t>
          </a:r>
          <a:endParaRPr lang="en-US" sz="1600"/>
        </a:p>
      </dgm:t>
    </dgm:pt>
    <dgm:pt modelId="{26F0099D-4716-4F6E-AEF9-612DFAF354EA}" type="parTrans" cxnId="{BD760D55-6EA7-4E90-80F1-A988D0E5CD00}">
      <dgm:prSet/>
      <dgm:spPr/>
      <dgm:t>
        <a:bodyPr/>
        <a:lstStyle/>
        <a:p>
          <a:endParaRPr lang="en-US"/>
        </a:p>
      </dgm:t>
    </dgm:pt>
    <dgm:pt modelId="{A21267B3-2A5D-495D-B78B-CE9F9A700E64}" type="sibTrans" cxnId="{BD760D55-6EA7-4E90-80F1-A988D0E5CD00}">
      <dgm:prSet/>
      <dgm:spPr/>
      <dgm:t>
        <a:bodyPr/>
        <a:lstStyle/>
        <a:p>
          <a:endParaRPr lang="en-US"/>
        </a:p>
      </dgm:t>
    </dgm:pt>
    <dgm:pt modelId="{280D7438-4807-4A64-B701-D6B050A8B7DB}">
      <dgm:prSet phldrT="[Text]" custT="1"/>
      <dgm:spPr/>
      <dgm:t>
        <a:bodyPr/>
        <a:lstStyle/>
        <a:p>
          <a:r>
            <a:rPr lang="es-ES_tradnl" sz="1000" smtClean="0"/>
            <a:t>Communication</a:t>
          </a:r>
          <a:endParaRPr lang="en-US" sz="1000"/>
        </a:p>
      </dgm:t>
    </dgm:pt>
    <dgm:pt modelId="{A861CD14-AD3A-4CA7-8AD5-8802DEF9A7FA}" type="parTrans" cxnId="{1A794CE9-484B-4C31-AE6F-B186BF6A0A13}">
      <dgm:prSet/>
      <dgm:spPr/>
      <dgm:t>
        <a:bodyPr/>
        <a:lstStyle/>
        <a:p>
          <a:endParaRPr lang="en-US"/>
        </a:p>
      </dgm:t>
    </dgm:pt>
    <dgm:pt modelId="{5F3EDDF2-0473-4278-BFAE-E6ABB2648733}" type="sibTrans" cxnId="{1A794CE9-484B-4C31-AE6F-B186BF6A0A13}">
      <dgm:prSet/>
      <dgm:spPr/>
      <dgm:t>
        <a:bodyPr/>
        <a:lstStyle/>
        <a:p>
          <a:endParaRPr lang="en-US"/>
        </a:p>
      </dgm:t>
    </dgm:pt>
    <dgm:pt modelId="{2DCAD30C-9648-4814-9F75-33E576A95421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400" smtClean="0"/>
            <a:t>Domain Expert</a:t>
          </a:r>
          <a:endParaRPr lang="en-US" sz="1400"/>
        </a:p>
      </dgm:t>
    </dgm:pt>
    <dgm:pt modelId="{D994031D-C6F0-4065-A3CE-D7192A084E1E}" type="parTrans" cxnId="{21EBB246-D7B3-4C8D-9350-C21C67F872E2}">
      <dgm:prSet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8F892C41-2359-41B2-99EB-745894D381C8}" type="sibTrans" cxnId="{21EBB246-D7B3-4C8D-9350-C21C67F872E2}">
      <dgm:prSet/>
      <dgm:spPr/>
      <dgm:t>
        <a:bodyPr/>
        <a:lstStyle/>
        <a:p>
          <a:endParaRPr lang="en-US"/>
        </a:p>
      </dgm:t>
    </dgm:pt>
    <dgm:pt modelId="{59DF9B6D-B763-4149-95EF-5C1A3508E56B}">
      <dgm:prSet phldrT="[Text]" custT="1"/>
      <dgm:spPr/>
      <dgm:t>
        <a:bodyPr/>
        <a:lstStyle/>
        <a:p>
          <a:r>
            <a:rPr lang="es-ES_tradnl" sz="1400" smtClean="0"/>
            <a:t>No Overhead</a:t>
          </a:r>
          <a:endParaRPr lang="en-US" sz="1400"/>
        </a:p>
      </dgm:t>
    </dgm:pt>
    <dgm:pt modelId="{A303877F-B3D5-45BD-BD77-A8DFA33F69FB}" type="parTrans" cxnId="{900476CA-EEE8-4F5B-8982-411BE78F854B}">
      <dgm:prSet/>
      <dgm:spPr/>
      <dgm:t>
        <a:bodyPr/>
        <a:lstStyle/>
        <a:p>
          <a:endParaRPr lang="en-US"/>
        </a:p>
      </dgm:t>
    </dgm:pt>
    <dgm:pt modelId="{EAD28738-2B80-4133-A086-2B8242CD8E8D}" type="sibTrans" cxnId="{900476CA-EEE8-4F5B-8982-411BE78F854B}">
      <dgm:prSet/>
      <dgm:spPr/>
      <dgm:t>
        <a:bodyPr/>
        <a:lstStyle/>
        <a:p>
          <a:endParaRPr lang="en-US"/>
        </a:p>
      </dgm:t>
    </dgm:pt>
    <dgm:pt modelId="{FE2EB859-863B-422D-ABB7-102C53C4D757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Platform Independent</a:t>
          </a:r>
          <a:endParaRPr lang="en-US" sz="1200"/>
        </a:p>
      </dgm:t>
    </dgm:pt>
    <dgm:pt modelId="{9045CE17-739C-479A-8875-002EF0D33EAF}" type="parTrans" cxnId="{0CE08636-039C-4A0A-80F5-734EB8286B8E}">
      <dgm:prSet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E82E59C0-E25E-4965-9A4F-0D9F3CBF30E8}" type="sibTrans" cxnId="{0CE08636-039C-4A0A-80F5-734EB8286B8E}">
      <dgm:prSet/>
      <dgm:spPr/>
      <dgm:t>
        <a:bodyPr/>
        <a:lstStyle/>
        <a:p>
          <a:endParaRPr lang="en-US"/>
        </a:p>
      </dgm:t>
    </dgm:pt>
    <dgm:pt modelId="{767CBC2D-7A42-4DBB-94D7-115AAD5D1D65}">
      <dgm:prSet phldrT="[Text]" custT="1"/>
      <dgm:spPr/>
      <dgm:t>
        <a:bodyPr/>
        <a:lstStyle/>
        <a:p>
          <a:r>
            <a:rPr lang="en-US" sz="1200" smtClean="0"/>
            <a:t>Productivity</a:t>
          </a:r>
          <a:endParaRPr lang="en-US" sz="1000"/>
        </a:p>
      </dgm:t>
    </dgm:pt>
    <dgm:pt modelId="{70052E32-12A1-4E5B-818A-FDEEFAA2BA13}" type="parTrans" cxnId="{23E6201B-D69E-49A8-960D-43A3C70F5673}">
      <dgm:prSet/>
      <dgm:spPr/>
      <dgm:t>
        <a:bodyPr/>
        <a:lstStyle/>
        <a:p>
          <a:endParaRPr lang="en-US"/>
        </a:p>
      </dgm:t>
    </dgm:pt>
    <dgm:pt modelId="{5F1BEBF0-6407-4991-8581-1A79D4853C27}" type="sibTrans" cxnId="{23E6201B-D69E-49A8-960D-43A3C70F5673}">
      <dgm:prSet/>
      <dgm:spPr/>
      <dgm:t>
        <a:bodyPr/>
        <a:lstStyle/>
        <a:p>
          <a:endParaRPr lang="en-US"/>
        </a:p>
      </dgm:t>
    </dgm:pt>
    <dgm:pt modelId="{73B8A059-73AC-40B2-B46D-58E028F324A5}" type="pres">
      <dgm:prSet presAssocID="{F4B8F816-E24B-4375-9192-A816EF7058A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0EA816-1106-4CE4-A57A-CB18578871C6}" type="pres">
      <dgm:prSet presAssocID="{B04F54B4-18D0-46A6-852C-7B2D5EC1E744}" presName="centerShape" presStyleLbl="node0" presStyleIdx="0" presStyleCnt="1"/>
      <dgm:spPr/>
      <dgm:t>
        <a:bodyPr/>
        <a:lstStyle/>
        <a:p>
          <a:endParaRPr lang="en-US"/>
        </a:p>
      </dgm:t>
    </dgm:pt>
    <dgm:pt modelId="{962D4FA5-0443-4801-9791-64C250904210}" type="pres">
      <dgm:prSet presAssocID="{70052E32-12A1-4E5B-818A-FDEEFAA2BA13}" presName="parTrans" presStyleLbl="sibTrans2D1" presStyleIdx="0" presStyleCnt="7"/>
      <dgm:spPr/>
      <dgm:t>
        <a:bodyPr/>
        <a:lstStyle/>
        <a:p>
          <a:endParaRPr lang="en-US"/>
        </a:p>
      </dgm:t>
    </dgm:pt>
    <dgm:pt modelId="{8FDD5C04-C7ED-4A8E-9263-B5D3921FD651}" type="pres">
      <dgm:prSet presAssocID="{70052E32-12A1-4E5B-818A-FDEEFAA2BA13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199D437D-078D-4CE2-98F5-0216EF8214AE}" type="pres">
      <dgm:prSet presAssocID="{767CBC2D-7A42-4DBB-94D7-115AAD5D1D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28420-496A-40CC-BF44-BB0287C3B71D}" type="pres">
      <dgm:prSet presAssocID="{201EAB5C-C7FF-4315-8811-C7A6E76CC2C7}" presName="parTrans" presStyleLbl="sibTrans2D1" presStyleIdx="1" presStyleCnt="7"/>
      <dgm:spPr/>
      <dgm:t>
        <a:bodyPr/>
        <a:lstStyle/>
        <a:p>
          <a:endParaRPr lang="en-US"/>
        </a:p>
      </dgm:t>
    </dgm:pt>
    <dgm:pt modelId="{39FD0E0E-E570-40DF-8D13-25107A86278C}" type="pres">
      <dgm:prSet presAssocID="{201EAB5C-C7FF-4315-8811-C7A6E76CC2C7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47BA6FC9-F5F2-4885-BE9E-A6DDC82FFB37}" type="pres">
      <dgm:prSet presAssocID="{740A7BFB-8691-4767-B339-761BF66C98FE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AB601-3535-4656-9950-F4AE6D580C17}" type="pres">
      <dgm:prSet presAssocID="{26F0099D-4716-4F6E-AEF9-612DFAF354EA}" presName="parTrans" presStyleLbl="sibTrans2D1" presStyleIdx="2" presStyleCnt="7"/>
      <dgm:spPr/>
      <dgm:t>
        <a:bodyPr/>
        <a:lstStyle/>
        <a:p>
          <a:endParaRPr lang="en-US"/>
        </a:p>
      </dgm:t>
    </dgm:pt>
    <dgm:pt modelId="{052CE1AA-3DD0-4298-BC9E-CACCEC05084D}" type="pres">
      <dgm:prSet presAssocID="{26F0099D-4716-4F6E-AEF9-612DFAF354EA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65724C60-9D97-4186-AB23-1980DC9540A4}" type="pres">
      <dgm:prSet presAssocID="{4237D509-C353-4CDC-9C39-03950F9E5858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A2FD66-4169-4EBC-A0C6-5E1430CC00B2}" type="pres">
      <dgm:prSet presAssocID="{A861CD14-AD3A-4CA7-8AD5-8802DEF9A7FA}" presName="parTrans" presStyleLbl="sibTrans2D1" presStyleIdx="3" presStyleCnt="7"/>
      <dgm:spPr/>
      <dgm:t>
        <a:bodyPr/>
        <a:lstStyle/>
        <a:p>
          <a:endParaRPr lang="en-US"/>
        </a:p>
      </dgm:t>
    </dgm:pt>
    <dgm:pt modelId="{1DD8104B-C6F6-49D7-AC51-36550569896D}" type="pres">
      <dgm:prSet presAssocID="{A861CD14-AD3A-4CA7-8AD5-8802DEF9A7FA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94090F7A-AF46-4B10-AA5A-6BC5034EA247}" type="pres">
      <dgm:prSet presAssocID="{280D7438-4807-4A64-B701-D6B050A8B7DB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26632-D2CB-493D-80D8-3F28DFE421F1}" type="pres">
      <dgm:prSet presAssocID="{D994031D-C6F0-4065-A3CE-D7192A084E1E}" presName="parTrans" presStyleLbl="sibTrans2D1" presStyleIdx="4" presStyleCnt="7"/>
      <dgm:spPr/>
      <dgm:t>
        <a:bodyPr/>
        <a:lstStyle/>
        <a:p>
          <a:endParaRPr lang="en-US"/>
        </a:p>
      </dgm:t>
    </dgm:pt>
    <dgm:pt modelId="{3C45F72C-B7A5-4D5A-AD0C-3F326E287AB1}" type="pres">
      <dgm:prSet presAssocID="{D994031D-C6F0-4065-A3CE-D7192A084E1E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F150A086-BBDC-4609-B3EF-655FBCE10CD7}" type="pres">
      <dgm:prSet presAssocID="{2DCAD30C-9648-4814-9F75-33E576A95421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25ECB-3FAE-41A7-ACD3-F9DA92ADD5B9}" type="pres">
      <dgm:prSet presAssocID="{A303877F-B3D5-45BD-BD77-A8DFA33F69FB}" presName="parTrans" presStyleLbl="sibTrans2D1" presStyleIdx="5" presStyleCnt="7"/>
      <dgm:spPr/>
      <dgm:t>
        <a:bodyPr/>
        <a:lstStyle/>
        <a:p>
          <a:endParaRPr lang="en-US"/>
        </a:p>
      </dgm:t>
    </dgm:pt>
    <dgm:pt modelId="{881016DF-F12C-4444-B526-5322F194EA66}" type="pres">
      <dgm:prSet presAssocID="{A303877F-B3D5-45BD-BD77-A8DFA33F69FB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CFCCFF21-EDBB-451D-A66A-771E0AF393E5}" type="pres">
      <dgm:prSet presAssocID="{59DF9B6D-B763-4149-95EF-5C1A3508E56B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007F66-02E2-4D28-9D12-E6147A1E4075}" type="pres">
      <dgm:prSet presAssocID="{9045CE17-739C-479A-8875-002EF0D33EAF}" presName="parTrans" presStyleLbl="sibTrans2D1" presStyleIdx="6" presStyleCnt="7"/>
      <dgm:spPr/>
      <dgm:t>
        <a:bodyPr/>
        <a:lstStyle/>
        <a:p>
          <a:endParaRPr lang="en-US"/>
        </a:p>
      </dgm:t>
    </dgm:pt>
    <dgm:pt modelId="{F9D7488C-674A-43B8-990F-56BD60111442}" type="pres">
      <dgm:prSet presAssocID="{9045CE17-739C-479A-8875-002EF0D33EAF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2D488391-CD92-4D9D-8A71-DDB3EABDA41E}" type="pres">
      <dgm:prSet presAssocID="{FE2EB859-863B-422D-ABB7-102C53C4D75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FCE9C3-9EA5-B146-A6C2-2A32C3395BBE}" type="presOf" srcId="{D994031D-C6F0-4065-A3CE-D7192A084E1E}" destId="{A8E26632-D2CB-493D-80D8-3F28DFE421F1}" srcOrd="0" destOrd="0" presId="urn:microsoft.com/office/officeart/2005/8/layout/radial5"/>
    <dgm:cxn modelId="{23E6201B-D69E-49A8-960D-43A3C70F5673}" srcId="{B04F54B4-18D0-46A6-852C-7B2D5EC1E744}" destId="{767CBC2D-7A42-4DBB-94D7-115AAD5D1D65}" srcOrd="0" destOrd="0" parTransId="{70052E32-12A1-4E5B-818A-FDEEFAA2BA13}" sibTransId="{5F1BEBF0-6407-4991-8581-1A79D4853C27}"/>
    <dgm:cxn modelId="{AC61B53D-8299-824E-AFC6-3E50FC33B556}" type="presOf" srcId="{A303877F-B3D5-45BD-BD77-A8DFA33F69FB}" destId="{881016DF-F12C-4444-B526-5322F194EA66}" srcOrd="1" destOrd="0" presId="urn:microsoft.com/office/officeart/2005/8/layout/radial5"/>
    <dgm:cxn modelId="{832ABC68-FF29-3947-8638-E381BE750773}" type="presOf" srcId="{A303877F-B3D5-45BD-BD77-A8DFA33F69FB}" destId="{E7725ECB-3FAE-41A7-ACD3-F9DA92ADD5B9}" srcOrd="0" destOrd="0" presId="urn:microsoft.com/office/officeart/2005/8/layout/radial5"/>
    <dgm:cxn modelId="{90C64D22-0266-3348-A56F-EAF9B3559D9D}" type="presOf" srcId="{59DF9B6D-B763-4149-95EF-5C1A3508E56B}" destId="{CFCCFF21-EDBB-451D-A66A-771E0AF393E5}" srcOrd="0" destOrd="0" presId="urn:microsoft.com/office/officeart/2005/8/layout/radial5"/>
    <dgm:cxn modelId="{900476CA-EEE8-4F5B-8982-411BE78F854B}" srcId="{B04F54B4-18D0-46A6-852C-7B2D5EC1E744}" destId="{59DF9B6D-B763-4149-95EF-5C1A3508E56B}" srcOrd="5" destOrd="0" parTransId="{A303877F-B3D5-45BD-BD77-A8DFA33F69FB}" sibTransId="{EAD28738-2B80-4133-A086-2B8242CD8E8D}"/>
    <dgm:cxn modelId="{16AFC32F-9DCE-5E41-81D6-E17AAAB428FC}" type="presOf" srcId="{2DCAD30C-9648-4814-9F75-33E576A95421}" destId="{F150A086-BBDC-4609-B3EF-655FBCE10CD7}" srcOrd="0" destOrd="0" presId="urn:microsoft.com/office/officeart/2005/8/layout/radial5"/>
    <dgm:cxn modelId="{BE32B50E-C87E-5B40-BF31-DD4A97B75EE9}" type="presOf" srcId="{4237D509-C353-4CDC-9C39-03950F9E5858}" destId="{65724C60-9D97-4186-AB23-1980DC9540A4}" srcOrd="0" destOrd="0" presId="urn:microsoft.com/office/officeart/2005/8/layout/radial5"/>
    <dgm:cxn modelId="{B4E42A03-FB51-5243-887C-78E50CA6F72F}" type="presOf" srcId="{A861CD14-AD3A-4CA7-8AD5-8802DEF9A7FA}" destId="{1DD8104B-C6F6-49D7-AC51-36550569896D}" srcOrd="1" destOrd="0" presId="urn:microsoft.com/office/officeart/2005/8/layout/radial5"/>
    <dgm:cxn modelId="{1895D43E-8572-3149-9F16-3665F5D08BAA}" type="presOf" srcId="{FE2EB859-863B-422D-ABB7-102C53C4D757}" destId="{2D488391-CD92-4D9D-8A71-DDB3EABDA41E}" srcOrd="0" destOrd="0" presId="urn:microsoft.com/office/officeart/2005/8/layout/radial5"/>
    <dgm:cxn modelId="{0CE08636-039C-4A0A-80F5-734EB8286B8E}" srcId="{B04F54B4-18D0-46A6-852C-7B2D5EC1E744}" destId="{FE2EB859-863B-422D-ABB7-102C53C4D757}" srcOrd="6" destOrd="0" parTransId="{9045CE17-739C-479A-8875-002EF0D33EAF}" sibTransId="{E82E59C0-E25E-4965-9A4F-0D9F3CBF30E8}"/>
    <dgm:cxn modelId="{AAD586E1-A61A-2D40-BD2D-EE373A6434CF}" type="presOf" srcId="{70052E32-12A1-4E5B-818A-FDEEFAA2BA13}" destId="{8FDD5C04-C7ED-4A8E-9263-B5D3921FD651}" srcOrd="1" destOrd="0" presId="urn:microsoft.com/office/officeart/2005/8/layout/radial5"/>
    <dgm:cxn modelId="{BB0A16C1-2510-B843-AAE9-36646A641AE3}" type="presOf" srcId="{A861CD14-AD3A-4CA7-8AD5-8802DEF9A7FA}" destId="{4DA2FD66-4169-4EBC-A0C6-5E1430CC00B2}" srcOrd="0" destOrd="0" presId="urn:microsoft.com/office/officeart/2005/8/layout/radial5"/>
    <dgm:cxn modelId="{19FFBDFF-12B0-4AEA-BF92-9522EB7A56D7}" srcId="{F4B8F816-E24B-4375-9192-A816EF7058A3}" destId="{B04F54B4-18D0-46A6-852C-7B2D5EC1E744}" srcOrd="0" destOrd="0" parTransId="{64EA206A-85DF-4796-B551-3BBB81764E7B}" sibTransId="{A7675231-99AF-498E-9EE6-F74CDE31A07B}"/>
    <dgm:cxn modelId="{8527D61E-100B-CE41-84A6-C37FCB8713CC}" type="presOf" srcId="{F4B8F816-E24B-4375-9192-A816EF7058A3}" destId="{73B8A059-73AC-40B2-B46D-58E028F324A5}" srcOrd="0" destOrd="0" presId="urn:microsoft.com/office/officeart/2005/8/layout/radial5"/>
    <dgm:cxn modelId="{3C82E66C-5EE9-9645-A250-D985F850FF51}" type="presOf" srcId="{280D7438-4807-4A64-B701-D6B050A8B7DB}" destId="{94090F7A-AF46-4B10-AA5A-6BC5034EA247}" srcOrd="0" destOrd="0" presId="urn:microsoft.com/office/officeart/2005/8/layout/radial5"/>
    <dgm:cxn modelId="{17D4127A-0B78-CE4E-86FB-0B69FD61169C}" type="presOf" srcId="{201EAB5C-C7FF-4315-8811-C7A6E76CC2C7}" destId="{39FD0E0E-E570-40DF-8D13-25107A86278C}" srcOrd="1" destOrd="0" presId="urn:microsoft.com/office/officeart/2005/8/layout/radial5"/>
    <dgm:cxn modelId="{BD760D55-6EA7-4E90-80F1-A988D0E5CD00}" srcId="{B04F54B4-18D0-46A6-852C-7B2D5EC1E744}" destId="{4237D509-C353-4CDC-9C39-03950F9E5858}" srcOrd="2" destOrd="0" parTransId="{26F0099D-4716-4F6E-AEF9-612DFAF354EA}" sibTransId="{A21267B3-2A5D-495D-B78B-CE9F9A700E64}"/>
    <dgm:cxn modelId="{B15375B6-8FCE-434A-8C98-1122FF2A3C3D}" type="presOf" srcId="{740A7BFB-8691-4767-B339-761BF66C98FE}" destId="{47BA6FC9-F5F2-4885-BE9E-A6DDC82FFB37}" srcOrd="0" destOrd="0" presId="urn:microsoft.com/office/officeart/2005/8/layout/radial5"/>
    <dgm:cxn modelId="{369E56BD-897D-6F46-B995-729113C4F409}" type="presOf" srcId="{26F0099D-4716-4F6E-AEF9-612DFAF354EA}" destId="{58CAB601-3535-4656-9950-F4AE6D580C17}" srcOrd="0" destOrd="0" presId="urn:microsoft.com/office/officeart/2005/8/layout/radial5"/>
    <dgm:cxn modelId="{717C6303-1A41-4908-BEC2-F32218600E64}" srcId="{B04F54B4-18D0-46A6-852C-7B2D5EC1E744}" destId="{740A7BFB-8691-4767-B339-761BF66C98FE}" srcOrd="1" destOrd="0" parTransId="{201EAB5C-C7FF-4315-8811-C7A6E76CC2C7}" sibTransId="{6C81F8A0-5B68-4D38-9410-A5C4931BDA05}"/>
    <dgm:cxn modelId="{45CD1E1A-ABA1-704D-9AF6-817CE67DB1F1}" type="presOf" srcId="{767CBC2D-7A42-4DBB-94D7-115AAD5D1D65}" destId="{199D437D-078D-4CE2-98F5-0216EF8214AE}" srcOrd="0" destOrd="0" presId="urn:microsoft.com/office/officeart/2005/8/layout/radial5"/>
    <dgm:cxn modelId="{B3CCF798-0432-6B44-84B0-B84F2D68FF75}" type="presOf" srcId="{70052E32-12A1-4E5B-818A-FDEEFAA2BA13}" destId="{962D4FA5-0443-4801-9791-64C250904210}" srcOrd="0" destOrd="0" presId="urn:microsoft.com/office/officeart/2005/8/layout/radial5"/>
    <dgm:cxn modelId="{1A794CE9-484B-4C31-AE6F-B186BF6A0A13}" srcId="{B04F54B4-18D0-46A6-852C-7B2D5EC1E744}" destId="{280D7438-4807-4A64-B701-D6B050A8B7DB}" srcOrd="3" destOrd="0" parTransId="{A861CD14-AD3A-4CA7-8AD5-8802DEF9A7FA}" sibTransId="{5F3EDDF2-0473-4278-BFAE-E6ABB2648733}"/>
    <dgm:cxn modelId="{21EBB246-D7B3-4C8D-9350-C21C67F872E2}" srcId="{B04F54B4-18D0-46A6-852C-7B2D5EC1E744}" destId="{2DCAD30C-9648-4814-9F75-33E576A95421}" srcOrd="4" destOrd="0" parTransId="{D994031D-C6F0-4065-A3CE-D7192A084E1E}" sibTransId="{8F892C41-2359-41B2-99EB-745894D381C8}"/>
    <dgm:cxn modelId="{0172D285-91E1-CB4A-A2A7-53B67934E66D}" type="presOf" srcId="{9045CE17-739C-479A-8875-002EF0D33EAF}" destId="{36007F66-02E2-4D28-9D12-E6147A1E4075}" srcOrd="0" destOrd="0" presId="urn:microsoft.com/office/officeart/2005/8/layout/radial5"/>
    <dgm:cxn modelId="{6FD05464-1A75-C343-ADCC-8FFCDBAC6683}" type="presOf" srcId="{B04F54B4-18D0-46A6-852C-7B2D5EC1E744}" destId="{CF0EA816-1106-4CE4-A57A-CB18578871C6}" srcOrd="0" destOrd="0" presId="urn:microsoft.com/office/officeart/2005/8/layout/radial5"/>
    <dgm:cxn modelId="{1AA0DFC1-E1A0-5947-A089-FE2BC41E9E91}" type="presOf" srcId="{9045CE17-739C-479A-8875-002EF0D33EAF}" destId="{F9D7488C-674A-43B8-990F-56BD60111442}" srcOrd="1" destOrd="0" presId="urn:microsoft.com/office/officeart/2005/8/layout/radial5"/>
    <dgm:cxn modelId="{8D4C80CD-BADF-114A-9CEB-1538AA1B81AF}" type="presOf" srcId="{201EAB5C-C7FF-4315-8811-C7A6E76CC2C7}" destId="{5FC28420-496A-40CC-BF44-BB0287C3B71D}" srcOrd="0" destOrd="0" presId="urn:microsoft.com/office/officeart/2005/8/layout/radial5"/>
    <dgm:cxn modelId="{87764773-0F78-5541-B979-FAFE707865D1}" type="presOf" srcId="{D994031D-C6F0-4065-A3CE-D7192A084E1E}" destId="{3C45F72C-B7A5-4D5A-AD0C-3F326E287AB1}" srcOrd="1" destOrd="0" presId="urn:microsoft.com/office/officeart/2005/8/layout/radial5"/>
    <dgm:cxn modelId="{385C168F-B0A3-2D44-BC39-6DF921274F7B}" type="presOf" srcId="{26F0099D-4716-4F6E-AEF9-612DFAF354EA}" destId="{052CE1AA-3DD0-4298-BC9E-CACCEC05084D}" srcOrd="1" destOrd="0" presId="urn:microsoft.com/office/officeart/2005/8/layout/radial5"/>
    <dgm:cxn modelId="{E73B3C6C-A384-5740-8DEA-4B2801A49048}" type="presParOf" srcId="{73B8A059-73AC-40B2-B46D-58E028F324A5}" destId="{CF0EA816-1106-4CE4-A57A-CB18578871C6}" srcOrd="0" destOrd="0" presId="urn:microsoft.com/office/officeart/2005/8/layout/radial5"/>
    <dgm:cxn modelId="{841D8572-E8DD-A842-94CA-BA5E993E9BD1}" type="presParOf" srcId="{73B8A059-73AC-40B2-B46D-58E028F324A5}" destId="{962D4FA5-0443-4801-9791-64C250904210}" srcOrd="1" destOrd="0" presId="urn:microsoft.com/office/officeart/2005/8/layout/radial5"/>
    <dgm:cxn modelId="{EFD235A4-5EC2-B148-B06F-47D8A8F751D2}" type="presParOf" srcId="{962D4FA5-0443-4801-9791-64C250904210}" destId="{8FDD5C04-C7ED-4A8E-9263-B5D3921FD651}" srcOrd="0" destOrd="0" presId="urn:microsoft.com/office/officeart/2005/8/layout/radial5"/>
    <dgm:cxn modelId="{E6BA8CFE-6270-8241-9CF7-1770156AD751}" type="presParOf" srcId="{73B8A059-73AC-40B2-B46D-58E028F324A5}" destId="{199D437D-078D-4CE2-98F5-0216EF8214AE}" srcOrd="2" destOrd="0" presId="urn:microsoft.com/office/officeart/2005/8/layout/radial5"/>
    <dgm:cxn modelId="{C235AD1A-EFE4-A448-9AF0-CE9FF0DBDAC3}" type="presParOf" srcId="{73B8A059-73AC-40B2-B46D-58E028F324A5}" destId="{5FC28420-496A-40CC-BF44-BB0287C3B71D}" srcOrd="3" destOrd="0" presId="urn:microsoft.com/office/officeart/2005/8/layout/radial5"/>
    <dgm:cxn modelId="{E98BEB43-8FDF-8B4A-BE53-8387D2D44006}" type="presParOf" srcId="{5FC28420-496A-40CC-BF44-BB0287C3B71D}" destId="{39FD0E0E-E570-40DF-8D13-25107A86278C}" srcOrd="0" destOrd="0" presId="urn:microsoft.com/office/officeart/2005/8/layout/radial5"/>
    <dgm:cxn modelId="{D57E9569-451E-8D45-A9BB-FDE4BC37B544}" type="presParOf" srcId="{73B8A059-73AC-40B2-B46D-58E028F324A5}" destId="{47BA6FC9-F5F2-4885-BE9E-A6DDC82FFB37}" srcOrd="4" destOrd="0" presId="urn:microsoft.com/office/officeart/2005/8/layout/radial5"/>
    <dgm:cxn modelId="{3E9C47D2-9AB2-5A4F-B437-4814BACA0515}" type="presParOf" srcId="{73B8A059-73AC-40B2-B46D-58E028F324A5}" destId="{58CAB601-3535-4656-9950-F4AE6D580C17}" srcOrd="5" destOrd="0" presId="urn:microsoft.com/office/officeart/2005/8/layout/radial5"/>
    <dgm:cxn modelId="{B8394553-A92B-0A43-A849-7B39A6F5B62D}" type="presParOf" srcId="{58CAB601-3535-4656-9950-F4AE6D580C17}" destId="{052CE1AA-3DD0-4298-BC9E-CACCEC05084D}" srcOrd="0" destOrd="0" presId="urn:microsoft.com/office/officeart/2005/8/layout/radial5"/>
    <dgm:cxn modelId="{78A52019-BB92-7D49-8A71-D281E2E37964}" type="presParOf" srcId="{73B8A059-73AC-40B2-B46D-58E028F324A5}" destId="{65724C60-9D97-4186-AB23-1980DC9540A4}" srcOrd="6" destOrd="0" presId="urn:microsoft.com/office/officeart/2005/8/layout/radial5"/>
    <dgm:cxn modelId="{EB4B9D0A-B04B-324B-8BD3-32BA8C4DED24}" type="presParOf" srcId="{73B8A059-73AC-40B2-B46D-58E028F324A5}" destId="{4DA2FD66-4169-4EBC-A0C6-5E1430CC00B2}" srcOrd="7" destOrd="0" presId="urn:microsoft.com/office/officeart/2005/8/layout/radial5"/>
    <dgm:cxn modelId="{BEE14433-4DBD-754B-90F7-8461C5C1D783}" type="presParOf" srcId="{4DA2FD66-4169-4EBC-A0C6-5E1430CC00B2}" destId="{1DD8104B-C6F6-49D7-AC51-36550569896D}" srcOrd="0" destOrd="0" presId="urn:microsoft.com/office/officeart/2005/8/layout/radial5"/>
    <dgm:cxn modelId="{B1C7B994-833A-F741-AD1D-F3B7D94412B0}" type="presParOf" srcId="{73B8A059-73AC-40B2-B46D-58E028F324A5}" destId="{94090F7A-AF46-4B10-AA5A-6BC5034EA247}" srcOrd="8" destOrd="0" presId="urn:microsoft.com/office/officeart/2005/8/layout/radial5"/>
    <dgm:cxn modelId="{DB16D434-F502-C94D-BB85-AD91ADF5AB89}" type="presParOf" srcId="{73B8A059-73AC-40B2-B46D-58E028F324A5}" destId="{A8E26632-D2CB-493D-80D8-3F28DFE421F1}" srcOrd="9" destOrd="0" presId="urn:microsoft.com/office/officeart/2005/8/layout/radial5"/>
    <dgm:cxn modelId="{37A5A7E3-568A-564F-8612-D4A102559C52}" type="presParOf" srcId="{A8E26632-D2CB-493D-80D8-3F28DFE421F1}" destId="{3C45F72C-B7A5-4D5A-AD0C-3F326E287AB1}" srcOrd="0" destOrd="0" presId="urn:microsoft.com/office/officeart/2005/8/layout/radial5"/>
    <dgm:cxn modelId="{EFAE5D90-E6BF-5848-9812-EBFB7DB2F60A}" type="presParOf" srcId="{73B8A059-73AC-40B2-B46D-58E028F324A5}" destId="{F150A086-BBDC-4609-B3EF-655FBCE10CD7}" srcOrd="10" destOrd="0" presId="urn:microsoft.com/office/officeart/2005/8/layout/radial5"/>
    <dgm:cxn modelId="{FD8B3989-A343-FC4B-BDA6-D52117A87B3C}" type="presParOf" srcId="{73B8A059-73AC-40B2-B46D-58E028F324A5}" destId="{E7725ECB-3FAE-41A7-ACD3-F9DA92ADD5B9}" srcOrd="11" destOrd="0" presId="urn:microsoft.com/office/officeart/2005/8/layout/radial5"/>
    <dgm:cxn modelId="{791A5919-BF4F-7545-BFFE-3AE125D442F5}" type="presParOf" srcId="{E7725ECB-3FAE-41A7-ACD3-F9DA92ADD5B9}" destId="{881016DF-F12C-4444-B526-5322F194EA66}" srcOrd="0" destOrd="0" presId="urn:microsoft.com/office/officeart/2005/8/layout/radial5"/>
    <dgm:cxn modelId="{17FBF74A-8A56-A243-A6F6-C835F9174ED6}" type="presParOf" srcId="{73B8A059-73AC-40B2-B46D-58E028F324A5}" destId="{CFCCFF21-EDBB-451D-A66A-771E0AF393E5}" srcOrd="12" destOrd="0" presId="urn:microsoft.com/office/officeart/2005/8/layout/radial5"/>
    <dgm:cxn modelId="{D0AFF366-D107-E042-AA93-09F1469B13D1}" type="presParOf" srcId="{73B8A059-73AC-40B2-B46D-58E028F324A5}" destId="{36007F66-02E2-4D28-9D12-E6147A1E4075}" srcOrd="13" destOrd="0" presId="urn:microsoft.com/office/officeart/2005/8/layout/radial5"/>
    <dgm:cxn modelId="{7A008929-A4FF-1648-91D1-C02440FF422A}" type="presParOf" srcId="{36007F66-02E2-4D28-9D12-E6147A1E4075}" destId="{F9D7488C-674A-43B8-990F-56BD60111442}" srcOrd="0" destOrd="0" presId="urn:microsoft.com/office/officeart/2005/8/layout/radial5"/>
    <dgm:cxn modelId="{6DF7114B-B125-774E-BCCD-1549332B62BC}" type="presParOf" srcId="{73B8A059-73AC-40B2-B46D-58E028F324A5}" destId="{2D488391-CD92-4D9D-8A71-DDB3EABDA41E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4C3E5-5E21-45A2-9754-29D645B041C9}">
      <dsp:nvSpPr>
        <dsp:cNvPr id="0" name=""/>
        <dsp:cNvSpPr/>
      </dsp:nvSpPr>
      <dsp:spPr>
        <a:xfrm>
          <a:off x="150037" y="2012"/>
          <a:ext cx="3320349" cy="19922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smtClean="0"/>
            <a:t>Higher abstractions</a:t>
          </a:r>
          <a:endParaRPr lang="en-US" sz="4300" kern="1200"/>
        </a:p>
      </dsp:txBody>
      <dsp:txXfrm>
        <a:off x="150037" y="2012"/>
        <a:ext cx="3320349" cy="1992209"/>
      </dsp:txXfrm>
    </dsp:sp>
    <dsp:sp modelId="{6BE9D081-3251-4177-9395-835060F73BD1}">
      <dsp:nvSpPr>
        <dsp:cNvPr id="0" name=""/>
        <dsp:cNvSpPr/>
      </dsp:nvSpPr>
      <dsp:spPr>
        <a:xfrm>
          <a:off x="3802421" y="2012"/>
          <a:ext cx="3320349" cy="19922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smtClean="0"/>
            <a:t>Avoid redundancy</a:t>
          </a:r>
        </a:p>
      </dsp:txBody>
      <dsp:txXfrm>
        <a:off x="3802421" y="2012"/>
        <a:ext cx="3320349" cy="1992209"/>
      </dsp:txXfrm>
    </dsp:sp>
    <dsp:sp modelId="{56E388CB-3EBC-43F8-AF22-D599DAD73555}">
      <dsp:nvSpPr>
        <dsp:cNvPr id="0" name=""/>
        <dsp:cNvSpPr/>
      </dsp:nvSpPr>
      <dsp:spPr>
        <a:xfrm>
          <a:off x="150037" y="2326257"/>
          <a:ext cx="3320349" cy="199220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smtClean="0"/>
            <a:t>Separation of concerns</a:t>
          </a:r>
        </a:p>
      </dsp:txBody>
      <dsp:txXfrm>
        <a:off x="150037" y="2326257"/>
        <a:ext cx="3320349" cy="1992209"/>
      </dsp:txXfrm>
    </dsp:sp>
    <dsp:sp modelId="{F5B34633-AA73-4011-9145-F42F09D5701D}">
      <dsp:nvSpPr>
        <dsp:cNvPr id="0" name=""/>
        <dsp:cNvSpPr/>
      </dsp:nvSpPr>
      <dsp:spPr>
        <a:xfrm>
          <a:off x="3802421" y="2326257"/>
          <a:ext cx="3320349" cy="199220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smtClean="0"/>
            <a:t>Use domain concepts</a:t>
          </a:r>
        </a:p>
      </dsp:txBody>
      <dsp:txXfrm>
        <a:off x="3802421" y="2326257"/>
        <a:ext cx="3320349" cy="19922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EA816-1106-4CE4-A57A-CB18578871C6}">
      <dsp:nvSpPr>
        <dsp:cNvPr id="0" name=""/>
        <dsp:cNvSpPr/>
      </dsp:nvSpPr>
      <dsp:spPr>
        <a:xfrm>
          <a:off x="3313667" y="1918015"/>
          <a:ext cx="1473400" cy="14734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Benefits</a:t>
          </a:r>
          <a:endParaRPr lang="en-US" sz="2100" kern="1200"/>
        </a:p>
      </dsp:txBody>
      <dsp:txXfrm>
        <a:off x="3529441" y="2133789"/>
        <a:ext cx="1041852" cy="1041852"/>
      </dsp:txXfrm>
    </dsp:sp>
    <dsp:sp modelId="{962D4FA5-0443-4801-9791-64C250904210}">
      <dsp:nvSpPr>
        <dsp:cNvPr id="0" name=""/>
        <dsp:cNvSpPr/>
      </dsp:nvSpPr>
      <dsp:spPr>
        <a:xfrm rot="16200000">
          <a:off x="3894504" y="1382277"/>
          <a:ext cx="311727" cy="5009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3941263" y="1529227"/>
        <a:ext cx="218209" cy="300574"/>
      </dsp:txXfrm>
    </dsp:sp>
    <dsp:sp modelId="{199D437D-078D-4CE2-98F5-0216EF8214AE}">
      <dsp:nvSpPr>
        <dsp:cNvPr id="0" name=""/>
        <dsp:cNvSpPr/>
      </dsp:nvSpPr>
      <dsp:spPr>
        <a:xfrm>
          <a:off x="3387337" y="3789"/>
          <a:ext cx="1326060" cy="132606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Productivity</a:t>
          </a:r>
          <a:endParaRPr lang="en-US" sz="1000" kern="1200"/>
        </a:p>
      </dsp:txBody>
      <dsp:txXfrm>
        <a:off x="3581534" y="197986"/>
        <a:ext cx="937666" cy="937666"/>
      </dsp:txXfrm>
    </dsp:sp>
    <dsp:sp modelId="{5FC28420-496A-40CC-BF44-BB0287C3B71D}">
      <dsp:nvSpPr>
        <dsp:cNvPr id="0" name=""/>
        <dsp:cNvSpPr/>
      </dsp:nvSpPr>
      <dsp:spPr>
        <a:xfrm rot="19285714">
          <a:off x="4693505" y="1767055"/>
          <a:ext cx="311727" cy="5009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703706" y="1896400"/>
        <a:ext cx="218209" cy="300574"/>
      </dsp:txXfrm>
    </dsp:sp>
    <dsp:sp modelId="{47BA6FC9-F5F2-4885-BE9E-A6DDC82FFB37}">
      <dsp:nvSpPr>
        <dsp:cNvPr id="0" name=""/>
        <dsp:cNvSpPr/>
      </dsp:nvSpPr>
      <dsp:spPr>
        <a:xfrm>
          <a:off x="4941537" y="752252"/>
          <a:ext cx="1326060" cy="132606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smtClean="0"/>
            <a:t>Quality</a:t>
          </a:r>
          <a:endParaRPr lang="en-US" sz="1000" kern="1200"/>
        </a:p>
      </dsp:txBody>
      <dsp:txXfrm>
        <a:off x="5135734" y="946449"/>
        <a:ext cx="937666" cy="937666"/>
      </dsp:txXfrm>
    </dsp:sp>
    <dsp:sp modelId="{58CAB601-3535-4656-9950-F4AE6D580C17}">
      <dsp:nvSpPr>
        <dsp:cNvPr id="0" name=""/>
        <dsp:cNvSpPr/>
      </dsp:nvSpPr>
      <dsp:spPr>
        <a:xfrm rot="771429">
          <a:off x="4890842" y="2631645"/>
          <a:ext cx="311727" cy="5009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892014" y="2721431"/>
        <a:ext cx="218209" cy="300574"/>
      </dsp:txXfrm>
    </dsp:sp>
    <dsp:sp modelId="{65724C60-9D97-4186-AB23-1980DC9540A4}">
      <dsp:nvSpPr>
        <dsp:cNvPr id="0" name=""/>
        <dsp:cNvSpPr/>
      </dsp:nvSpPr>
      <dsp:spPr>
        <a:xfrm>
          <a:off x="5325393" y="2434034"/>
          <a:ext cx="1326060" cy="1326060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smtClean="0"/>
            <a:t>V&amp;V</a:t>
          </a:r>
          <a:endParaRPr lang="en-US" sz="1600" kern="1200"/>
        </a:p>
      </dsp:txBody>
      <dsp:txXfrm>
        <a:off x="5519590" y="2628231"/>
        <a:ext cx="937666" cy="937666"/>
      </dsp:txXfrm>
    </dsp:sp>
    <dsp:sp modelId="{4DA2FD66-4169-4EBC-A0C6-5E1430CC00B2}">
      <dsp:nvSpPr>
        <dsp:cNvPr id="0" name=""/>
        <dsp:cNvSpPr/>
      </dsp:nvSpPr>
      <dsp:spPr>
        <a:xfrm rot="3857143">
          <a:off x="4337916" y="3324992"/>
          <a:ext cx="311727" cy="5009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364387" y="3383055"/>
        <a:ext cx="218209" cy="300574"/>
      </dsp:txXfrm>
    </dsp:sp>
    <dsp:sp modelId="{94090F7A-AF46-4B10-AA5A-6BC5034EA247}">
      <dsp:nvSpPr>
        <dsp:cNvPr id="0" name=""/>
        <dsp:cNvSpPr/>
      </dsp:nvSpPr>
      <dsp:spPr>
        <a:xfrm>
          <a:off x="4249853" y="3782718"/>
          <a:ext cx="1326060" cy="132606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000" kern="1200" smtClean="0"/>
            <a:t>Communication</a:t>
          </a:r>
          <a:endParaRPr lang="en-US" sz="1000" kern="1200"/>
        </a:p>
      </dsp:txBody>
      <dsp:txXfrm>
        <a:off x="4444050" y="3976915"/>
        <a:ext cx="937666" cy="937666"/>
      </dsp:txXfrm>
    </dsp:sp>
    <dsp:sp modelId="{A8E26632-D2CB-493D-80D8-3F28DFE421F1}">
      <dsp:nvSpPr>
        <dsp:cNvPr id="0" name=""/>
        <dsp:cNvSpPr/>
      </dsp:nvSpPr>
      <dsp:spPr>
        <a:xfrm rot="6942857">
          <a:off x="3451091" y="3324992"/>
          <a:ext cx="311727" cy="50095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3518138" y="3383055"/>
        <a:ext cx="218209" cy="300574"/>
      </dsp:txXfrm>
    </dsp:sp>
    <dsp:sp modelId="{F150A086-BBDC-4609-B3EF-655FBCE10CD7}">
      <dsp:nvSpPr>
        <dsp:cNvPr id="0" name=""/>
        <dsp:cNvSpPr/>
      </dsp:nvSpPr>
      <dsp:spPr>
        <a:xfrm>
          <a:off x="2524821" y="3782718"/>
          <a:ext cx="1326060" cy="1326060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kern="1200" smtClean="0"/>
            <a:t>Domain Expert</a:t>
          </a:r>
          <a:endParaRPr lang="en-US" sz="1400" kern="1200"/>
        </a:p>
      </dsp:txBody>
      <dsp:txXfrm>
        <a:off x="2719018" y="3976915"/>
        <a:ext cx="937666" cy="937666"/>
      </dsp:txXfrm>
    </dsp:sp>
    <dsp:sp modelId="{E7725ECB-3FAE-41A7-ACD3-F9DA92ADD5B9}">
      <dsp:nvSpPr>
        <dsp:cNvPr id="0" name=""/>
        <dsp:cNvSpPr/>
      </dsp:nvSpPr>
      <dsp:spPr>
        <a:xfrm rot="10028571">
          <a:off x="2898166" y="2631645"/>
          <a:ext cx="311727" cy="5009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2990512" y="2721431"/>
        <a:ext cx="218209" cy="300574"/>
      </dsp:txXfrm>
    </dsp:sp>
    <dsp:sp modelId="{CFCCFF21-EDBB-451D-A66A-771E0AF393E5}">
      <dsp:nvSpPr>
        <dsp:cNvPr id="0" name=""/>
        <dsp:cNvSpPr/>
      </dsp:nvSpPr>
      <dsp:spPr>
        <a:xfrm>
          <a:off x="1449282" y="2434034"/>
          <a:ext cx="1326060" cy="132606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kern="1200" smtClean="0"/>
            <a:t>No Overhead</a:t>
          </a:r>
          <a:endParaRPr lang="en-US" sz="1400" kern="1200"/>
        </a:p>
      </dsp:txBody>
      <dsp:txXfrm>
        <a:off x="1643479" y="2628231"/>
        <a:ext cx="937666" cy="937666"/>
      </dsp:txXfrm>
    </dsp:sp>
    <dsp:sp modelId="{36007F66-02E2-4D28-9D12-E6147A1E4075}">
      <dsp:nvSpPr>
        <dsp:cNvPr id="0" name=""/>
        <dsp:cNvSpPr/>
      </dsp:nvSpPr>
      <dsp:spPr>
        <a:xfrm rot="13114286">
          <a:off x="3095503" y="1767055"/>
          <a:ext cx="311727" cy="50095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3178820" y="1896400"/>
        <a:ext cx="218209" cy="300574"/>
      </dsp:txXfrm>
    </dsp:sp>
    <dsp:sp modelId="{2D488391-CD92-4D9D-8A71-DDB3EABDA41E}">
      <dsp:nvSpPr>
        <dsp:cNvPr id="0" name=""/>
        <dsp:cNvSpPr/>
      </dsp:nvSpPr>
      <dsp:spPr>
        <a:xfrm>
          <a:off x="1833137" y="752252"/>
          <a:ext cx="1326060" cy="1326060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Platform Independent</a:t>
          </a:r>
          <a:endParaRPr lang="en-US" sz="1200" kern="1200"/>
        </a:p>
      </dsp:txBody>
      <dsp:txXfrm>
        <a:off x="2027334" y="946449"/>
        <a:ext cx="937666" cy="937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ABBBC-F774-4D47-86A0-B5BE6930AB41}" type="datetimeFigureOut">
              <a:rPr lang="fr-FR" smtClean="0"/>
              <a:t>18/09/17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66333-57D7-6941-BB02-43926B278B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952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39D5D-A62E-41AE-A900-E051F40012AE}" type="datetimeFigureOut">
              <a:rPr lang="en-US" smtClean="0"/>
              <a:pPr/>
              <a:t>18/09/17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014E3-385E-44AC-A764-7BCB69809B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78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014E3-385E-44AC-A764-7BCB69809B8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014E3-385E-44AC-A764-7BCB69809B8E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4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</a:t>
            </a:r>
            <a:r>
              <a:rPr lang="fr-FR" dirty="0" err="1" smtClean="0"/>
              <a:t>plato.stanford.edu</a:t>
            </a:r>
            <a:r>
              <a:rPr lang="fr-FR" dirty="0" smtClean="0"/>
              <a:t>/entries/</a:t>
            </a:r>
            <a:r>
              <a:rPr lang="fr-FR" dirty="0" err="1" smtClean="0"/>
              <a:t>turing</a:t>
            </a:r>
            <a:r>
              <a:rPr lang="fr-FR" dirty="0" smtClean="0"/>
              <a:t>-machine/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014E3-385E-44AC-A764-7BCB69809B8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56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</a:t>
            </a:r>
            <a:r>
              <a:rPr lang="fr-FR" dirty="0" err="1" smtClean="0"/>
              <a:t>plato.stanford.edu</a:t>
            </a:r>
            <a:r>
              <a:rPr lang="fr-FR" dirty="0" smtClean="0"/>
              <a:t>/entries/</a:t>
            </a:r>
            <a:r>
              <a:rPr lang="fr-FR" dirty="0" err="1" smtClean="0"/>
              <a:t>turing</a:t>
            </a:r>
            <a:r>
              <a:rPr lang="fr-FR" smtClean="0"/>
              <a:t>-machine/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014E3-385E-44AC-A764-7BCB69809B8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5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TODO: </a:t>
            </a:r>
            <a:r>
              <a:rPr lang="fr-FR" dirty="0" err="1" smtClean="0"/>
              <a:t>explain</a:t>
            </a:r>
            <a:r>
              <a:rPr lang="fr-FR" dirty="0" smtClean="0"/>
              <a:t> how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… GRAMMAR</a:t>
            </a:r>
          </a:p>
          <a:p>
            <a:endParaRPr lang="fr-FR" dirty="0" smtClean="0"/>
          </a:p>
          <a:p>
            <a:r>
              <a:rPr lang="fr-FR" dirty="0" err="1" smtClean="0"/>
              <a:t>Concurrency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r>
              <a:rPr lang="fr-FR" dirty="0" err="1" smtClean="0"/>
              <a:t>Expressivness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Abstractions</a:t>
            </a:r>
            <a:r>
              <a:rPr lang="fr-FR" baseline="0" dirty="0" smtClean="0"/>
              <a:t> (*** </a:t>
            </a:r>
            <a:r>
              <a:rPr lang="fr-FR" baseline="0" dirty="0" err="1" smtClean="0"/>
              <a:t>insist</a:t>
            </a:r>
            <a:r>
              <a:rPr lang="fr-FR" baseline="0" dirty="0" smtClean="0"/>
              <a:t> ****)</a:t>
            </a:r>
          </a:p>
          <a:p>
            <a:endParaRPr lang="fr-FR" baseline="0" dirty="0" smtClean="0"/>
          </a:p>
          <a:p>
            <a:r>
              <a:rPr lang="fr-FR" baseline="0" dirty="0" smtClean="0"/>
              <a:t> collaborative ?</a:t>
            </a:r>
          </a:p>
          <a:p>
            <a:r>
              <a:rPr lang="fr-FR" baseline="0" dirty="0" smtClean="0"/>
              <a:t> </a:t>
            </a:r>
            <a:r>
              <a:rPr lang="fr-FR" baseline="0" dirty="0" err="1" smtClean="0"/>
              <a:t>domain</a:t>
            </a:r>
            <a:r>
              <a:rPr lang="fr-FR" baseline="0" dirty="0" smtClean="0"/>
              <a:t> experts ? </a:t>
            </a:r>
          </a:p>
          <a:p>
            <a:r>
              <a:rPr lang="fr-FR" baseline="0" dirty="0" smtClean="0"/>
              <a:t> …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014E3-385E-44AC-A764-7BCB69809B8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37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TODO: </a:t>
            </a:r>
            <a:r>
              <a:rPr lang="fr-FR" dirty="0" err="1" smtClean="0"/>
              <a:t>explain</a:t>
            </a:r>
            <a:r>
              <a:rPr lang="fr-FR" dirty="0" smtClean="0"/>
              <a:t> how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… GRAMMAR</a:t>
            </a:r>
          </a:p>
          <a:p>
            <a:endParaRPr lang="fr-FR" dirty="0" smtClean="0"/>
          </a:p>
          <a:p>
            <a:r>
              <a:rPr lang="fr-FR" dirty="0" err="1" smtClean="0"/>
              <a:t>Concurrency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r>
              <a:rPr lang="fr-FR" dirty="0" err="1" smtClean="0"/>
              <a:t>Expressivness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Abstractions</a:t>
            </a:r>
            <a:r>
              <a:rPr lang="fr-FR" baseline="0" dirty="0" smtClean="0"/>
              <a:t> (*** </a:t>
            </a:r>
            <a:r>
              <a:rPr lang="fr-FR" baseline="0" dirty="0" err="1" smtClean="0"/>
              <a:t>insist</a:t>
            </a:r>
            <a:r>
              <a:rPr lang="fr-FR" baseline="0" dirty="0" smtClean="0"/>
              <a:t> ****)</a:t>
            </a:r>
          </a:p>
          <a:p>
            <a:endParaRPr lang="fr-FR" baseline="0" dirty="0" smtClean="0"/>
          </a:p>
          <a:p>
            <a:r>
              <a:rPr lang="fr-FR" baseline="0" dirty="0" smtClean="0"/>
              <a:t> collaborative ?</a:t>
            </a:r>
          </a:p>
          <a:p>
            <a:r>
              <a:rPr lang="fr-FR" baseline="0" dirty="0" smtClean="0"/>
              <a:t> </a:t>
            </a:r>
            <a:r>
              <a:rPr lang="fr-FR" baseline="0" dirty="0" err="1" smtClean="0"/>
              <a:t>domain</a:t>
            </a:r>
            <a:r>
              <a:rPr lang="fr-FR" baseline="0" dirty="0" smtClean="0"/>
              <a:t> experts ? </a:t>
            </a:r>
          </a:p>
          <a:p>
            <a:r>
              <a:rPr lang="fr-FR" baseline="0" dirty="0" smtClean="0"/>
              <a:t> …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014E3-385E-44AC-A764-7BCB69809B8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37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TODO: </a:t>
            </a:r>
            <a:r>
              <a:rPr lang="fr-FR" dirty="0" err="1" smtClean="0"/>
              <a:t>explain</a:t>
            </a:r>
            <a:r>
              <a:rPr lang="fr-FR" dirty="0" smtClean="0"/>
              <a:t> how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… GRAMMAR</a:t>
            </a:r>
          </a:p>
          <a:p>
            <a:endParaRPr lang="fr-FR" dirty="0" smtClean="0"/>
          </a:p>
          <a:p>
            <a:r>
              <a:rPr lang="fr-FR" dirty="0" err="1" smtClean="0"/>
              <a:t>Concurrency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r>
              <a:rPr lang="fr-FR" dirty="0" err="1" smtClean="0"/>
              <a:t>Expressivness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Abstractions</a:t>
            </a:r>
            <a:r>
              <a:rPr lang="fr-FR" baseline="0" dirty="0" smtClean="0"/>
              <a:t> (*** </a:t>
            </a:r>
            <a:r>
              <a:rPr lang="fr-FR" baseline="0" dirty="0" err="1" smtClean="0"/>
              <a:t>insist</a:t>
            </a:r>
            <a:r>
              <a:rPr lang="fr-FR" baseline="0" dirty="0" smtClean="0"/>
              <a:t> ****)</a:t>
            </a:r>
          </a:p>
          <a:p>
            <a:endParaRPr lang="fr-FR" baseline="0" dirty="0" smtClean="0"/>
          </a:p>
          <a:p>
            <a:r>
              <a:rPr lang="fr-FR" baseline="0" dirty="0" smtClean="0"/>
              <a:t> collaborative ?</a:t>
            </a:r>
          </a:p>
          <a:p>
            <a:r>
              <a:rPr lang="fr-FR" baseline="0" dirty="0" smtClean="0"/>
              <a:t> </a:t>
            </a:r>
            <a:r>
              <a:rPr lang="fr-FR" baseline="0" dirty="0" err="1" smtClean="0"/>
              <a:t>domain</a:t>
            </a:r>
            <a:r>
              <a:rPr lang="fr-FR" baseline="0" dirty="0" smtClean="0"/>
              <a:t> experts ? </a:t>
            </a:r>
          </a:p>
          <a:p>
            <a:r>
              <a:rPr lang="fr-FR" baseline="0" dirty="0" smtClean="0"/>
              <a:t> …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014E3-385E-44AC-A764-7BCB69809B8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37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</a:t>
            </a:r>
            <a:r>
              <a:rPr lang="fr-FR" dirty="0" err="1" smtClean="0"/>
              <a:t>plato.stanford.edu</a:t>
            </a:r>
            <a:r>
              <a:rPr lang="fr-FR" dirty="0" smtClean="0"/>
              <a:t>/entries/</a:t>
            </a:r>
            <a:r>
              <a:rPr lang="fr-FR" dirty="0" err="1" smtClean="0"/>
              <a:t>turing</a:t>
            </a:r>
            <a:r>
              <a:rPr lang="fr-FR" smtClean="0"/>
              <a:t>-machine/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014E3-385E-44AC-A764-7BCB69809B8E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56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</a:t>
            </a:r>
            <a:r>
              <a:rPr lang="fr-FR" dirty="0" err="1" smtClean="0"/>
              <a:t>plato.stanford.edu</a:t>
            </a:r>
            <a:r>
              <a:rPr lang="fr-FR" dirty="0" smtClean="0"/>
              <a:t>/entries/</a:t>
            </a:r>
            <a:r>
              <a:rPr lang="fr-FR" dirty="0" err="1" smtClean="0"/>
              <a:t>turing</a:t>
            </a:r>
            <a:r>
              <a:rPr lang="fr-FR" smtClean="0"/>
              <a:t>-machine/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014E3-385E-44AC-A764-7BCB69809B8E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56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HTML </a:t>
            </a:r>
          </a:p>
          <a:p>
            <a:endParaRPr lang="fr-FR" dirty="0" smtClean="0"/>
          </a:p>
          <a:p>
            <a:r>
              <a:rPr lang="fr-FR" dirty="0" smtClean="0"/>
              <a:t>Log4J </a:t>
            </a:r>
            <a:r>
              <a:rPr lang="fr-FR" dirty="0" err="1" smtClean="0"/>
              <a:t>properties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014E3-385E-44AC-A764-7BCB69809B8E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54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2591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639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8656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6874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2189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5740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7257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8622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13182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75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3021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56231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7110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583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3493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54CD-759E-3745-B149-0031DA9754E9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80B62-E98A-5947-857A-372C4D33BCDC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0682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54CD-759E-3745-B149-0031DA9754E9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80B62-E98A-5947-857A-372C4D33BCDC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83402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54CD-759E-3745-B149-0031DA9754E9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80B62-E98A-5947-857A-372C4D33BCDC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7201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54CD-759E-3745-B149-0031DA9754E9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80B62-E98A-5947-857A-372C4D33BCDC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6481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54CD-759E-3745-B149-0031DA9754E9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80B62-E98A-5947-857A-372C4D33BCDC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65902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54CD-759E-3745-B149-0031DA9754E9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80B62-E98A-5947-857A-372C4D33BCDC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69512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54CD-759E-3745-B149-0031DA9754E9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80B62-E98A-5947-857A-372C4D33BCDC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0766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4855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54CD-759E-3745-B149-0031DA9754E9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80B62-E98A-5947-857A-372C4D33BCDC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67894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54CD-759E-3745-B149-0031DA9754E9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80B62-E98A-5947-857A-372C4D33BCDC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26272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54CD-759E-3745-B149-0031DA9754E9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80B62-E98A-5947-857A-372C4D33BCDC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5723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54CD-759E-3745-B149-0031DA9754E9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80B62-E98A-5947-857A-372C4D33BCDC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4119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7522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6183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5315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628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52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8785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432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18/09/17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078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A1A654CD-759E-3745-B149-0031DA9754E9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18/09/17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1BB80B62-E98A-5947-857A-372C4D33BCDC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976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hyperlink" Target="https://github.com/julienrf/glitte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hipster.tech/" TargetMode="External"/><Relationship Id="rId4" Type="http://schemas.openxmlformats.org/officeDocument/2006/relationships/hyperlink" Target="http://tinyurl.com/jhipster-langs1718" TargetMode="External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14.png"/><Relationship Id="rId21" Type="http://schemas.openxmlformats.org/officeDocument/2006/relationships/image" Target="../media/image15.png"/><Relationship Id="rId22" Type="http://schemas.openxmlformats.org/officeDocument/2006/relationships/image" Target="../media/image22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8.png"/><Relationship Id="rId15" Type="http://schemas.openxmlformats.org/officeDocument/2006/relationships/image" Target="../media/image9.png"/><Relationship Id="rId16" Type="http://schemas.openxmlformats.org/officeDocument/2006/relationships/image" Target="../media/image10.png"/><Relationship Id="rId17" Type="http://schemas.openxmlformats.org/officeDocument/2006/relationships/image" Target="../media/image11.png"/><Relationship Id="rId18" Type="http://schemas.openxmlformats.org/officeDocument/2006/relationships/image" Target="../media/image12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jpeg"/><Relationship Id="rId7" Type="http://schemas.openxmlformats.org/officeDocument/2006/relationships/image" Target="../media/image30.png"/><Relationship Id="rId8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jpeg"/><Relationship Id="rId7" Type="http://schemas.openxmlformats.org/officeDocument/2006/relationships/image" Target="../media/image30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jpeg"/><Relationship Id="rId7" Type="http://schemas.openxmlformats.org/officeDocument/2006/relationships/image" Target="../media/image30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cherm/teaching-MDE-MIAGE1718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g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gif"/><Relationship Id="rId3" Type="http://schemas.openxmlformats.org/officeDocument/2006/relationships/hyperlink" Target="http://graphics.stanford.edu/~seander/bithacks.html" TargetMode="Externa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jpe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8.png"/><Relationship Id="rId4" Type="http://schemas.openxmlformats.org/officeDocument/2006/relationships/image" Target="../media/image33.gif"/><Relationship Id="rId5" Type="http://schemas.openxmlformats.org/officeDocument/2006/relationships/image" Target="../media/image60.jpg"/><Relationship Id="rId6" Type="http://schemas.openxmlformats.org/officeDocument/2006/relationships/image" Target="../media/image61.png"/><Relationship Id="rId7" Type="http://schemas.openxmlformats.org/officeDocument/2006/relationships/image" Target="../media/image62.jpe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jpeg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jpeg"/><Relationship Id="rId12" Type="http://schemas.openxmlformats.org/officeDocument/2006/relationships/image" Target="../media/image67.png"/><Relationship Id="rId13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8.png"/><Relationship Id="rId4" Type="http://schemas.openxmlformats.org/officeDocument/2006/relationships/image" Target="../media/image33.gif"/><Relationship Id="rId5" Type="http://schemas.openxmlformats.org/officeDocument/2006/relationships/image" Target="../media/image60.jpg"/><Relationship Id="rId6" Type="http://schemas.openxmlformats.org/officeDocument/2006/relationships/image" Target="../media/image61.png"/><Relationship Id="rId7" Type="http://schemas.openxmlformats.org/officeDocument/2006/relationships/image" Target="../media/image62.jpe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2.jpeg"/><Relationship Id="rId5" Type="http://schemas.openxmlformats.org/officeDocument/2006/relationships/image" Target="../media/image63.png"/><Relationship Id="rId6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2.jpeg"/><Relationship Id="rId5" Type="http://schemas.openxmlformats.org/officeDocument/2006/relationships/image" Target="../media/image63.png"/><Relationship Id="rId6" Type="http://schemas.openxmlformats.org/officeDocument/2006/relationships/image" Target="../media/image66.jpeg"/><Relationship Id="rId7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esolangs.org/wiki/Brainfuck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2.jpeg"/><Relationship Id="rId5" Type="http://schemas.openxmlformats.org/officeDocument/2006/relationships/image" Target="../media/image63.png"/><Relationship Id="rId6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jpeg"/><Relationship Id="rId12" Type="http://schemas.openxmlformats.org/officeDocument/2006/relationships/image" Target="../media/image67.png"/><Relationship Id="rId13" Type="http://schemas.openxmlformats.org/officeDocument/2006/relationships/image" Target="../media/image35.png"/><Relationship Id="rId14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png"/><Relationship Id="rId4" Type="http://schemas.openxmlformats.org/officeDocument/2006/relationships/image" Target="../media/image33.gif"/><Relationship Id="rId5" Type="http://schemas.openxmlformats.org/officeDocument/2006/relationships/image" Target="../media/image60.jpg"/><Relationship Id="rId6" Type="http://schemas.openxmlformats.org/officeDocument/2006/relationships/image" Target="../media/image61.png"/><Relationship Id="rId7" Type="http://schemas.openxmlformats.org/officeDocument/2006/relationships/image" Target="../media/image62.jpe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4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eg"/><Relationship Id="rId3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jpe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8.png"/><Relationship Id="rId4" Type="http://schemas.openxmlformats.org/officeDocument/2006/relationships/image" Target="../media/image33.gif"/><Relationship Id="rId5" Type="http://schemas.openxmlformats.org/officeDocument/2006/relationships/image" Target="../media/image60.jpg"/><Relationship Id="rId6" Type="http://schemas.openxmlformats.org/officeDocument/2006/relationships/image" Target="../media/image61.png"/><Relationship Id="rId7" Type="http://schemas.openxmlformats.org/officeDocument/2006/relationships/image" Target="../media/image62.jpe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jpg"/><Relationship Id="rId5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eg"/><Relationship Id="rId3" Type="http://schemas.openxmlformats.org/officeDocument/2006/relationships/image" Target="../media/image9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gif"/><Relationship Id="rId4" Type="http://schemas.openxmlformats.org/officeDocument/2006/relationships/image" Target="../media/image106.gif"/><Relationship Id="rId5" Type="http://schemas.openxmlformats.org/officeDocument/2006/relationships/image" Target="../media/image107.gif"/><Relationship Id="rId6" Type="http://schemas.openxmlformats.org/officeDocument/2006/relationships/image" Target="../media/image108.gif"/><Relationship Id="rId7" Type="http://schemas.openxmlformats.org/officeDocument/2006/relationships/image" Target="../media/image109.gif"/><Relationship Id="rId8" Type="http://schemas.openxmlformats.org/officeDocument/2006/relationships/image" Target="../media/image110.gif"/><Relationship Id="rId9" Type="http://schemas.openxmlformats.org/officeDocument/2006/relationships/image" Target="../media/image11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gi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jpeg"/><Relationship Id="rId7" Type="http://schemas.openxmlformats.org/officeDocument/2006/relationships/image" Target="../media/image66.jpeg"/><Relationship Id="rId8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jpg"/><Relationship Id="rId3" Type="http://schemas.openxmlformats.org/officeDocument/2006/relationships/image" Target="../media/image115.jp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jp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80528" y="0"/>
            <a:ext cx="9715568" cy="3672408"/>
          </a:xfrm>
        </p:spPr>
        <p:txBody>
          <a:bodyPr>
            <a:noAutofit/>
          </a:bodyPr>
          <a:lstStyle/>
          <a:p>
            <a:r>
              <a:rPr lang="en-US" sz="8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8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7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Domain-Specific Languages</a:t>
            </a:r>
            <a:endParaRPr lang="en-US" sz="5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Sous-titre 2"/>
          <p:cNvSpPr txBox="1">
            <a:spLocks/>
          </p:cNvSpPr>
          <p:nvPr/>
        </p:nvSpPr>
        <p:spPr>
          <a:xfrm>
            <a:off x="323528" y="4221088"/>
            <a:ext cx="8143932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Mathieu Acher</a:t>
            </a:r>
          </a:p>
          <a:p>
            <a:r>
              <a:rPr lang="en-US" sz="2400" dirty="0" smtClean="0"/>
              <a:t>Maître de </a:t>
            </a:r>
            <a:r>
              <a:rPr lang="en-US" sz="2400" dirty="0" err="1" smtClean="0"/>
              <a:t>Conférences</a:t>
            </a:r>
            <a:endParaRPr lang="en-US" sz="2400" dirty="0" smtClean="0"/>
          </a:p>
          <a:p>
            <a:r>
              <a:rPr lang="en-US" sz="2400" dirty="0" err="1" smtClean="0"/>
              <a:t>mathieu.acher@irisa.fr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000" dirty="0" smtClean="0"/>
          </a:p>
        </p:txBody>
      </p:sp>
      <p:pic>
        <p:nvPicPr>
          <p:cNvPr id="22" name="Picture 5" descr="logoUR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845494"/>
            <a:ext cx="2478274" cy="1008112"/>
          </a:xfrm>
          <a:prstGeom prst="rect">
            <a:avLst/>
          </a:prstGeom>
        </p:spPr>
      </p:pic>
      <p:pic>
        <p:nvPicPr>
          <p:cNvPr id="23" name="Picture 4" descr="isticFR201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19" y="5661248"/>
            <a:ext cx="3355381" cy="119675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8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491880" y="2492896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apture d’écran 2015-09-23 à 07.12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3568" y="1098224"/>
            <a:ext cx="1509162" cy="811046"/>
          </a:xfrm>
          <a:prstGeom prst="rect">
            <a:avLst/>
          </a:prstGeom>
        </p:spPr>
      </p:pic>
      <p:pic>
        <p:nvPicPr>
          <p:cNvPr id="14" name="Picture 13" descr="Capture d’écran 2015-09-23 à 07.12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9236" y="1098224"/>
            <a:ext cx="1498894" cy="846978"/>
          </a:xfrm>
          <a:prstGeom prst="rect">
            <a:avLst/>
          </a:prstGeom>
        </p:spPr>
      </p:pic>
      <p:pic>
        <p:nvPicPr>
          <p:cNvPr id="15" name="Picture 14" descr="Capture d’écran 2015-09-23 à 07.12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1402" y="1098224"/>
            <a:ext cx="1504028" cy="836712"/>
          </a:xfrm>
          <a:prstGeom prst="rect">
            <a:avLst/>
          </a:prstGeom>
        </p:spPr>
      </p:pic>
      <p:pic>
        <p:nvPicPr>
          <p:cNvPr id="16" name="Picture 15" descr="Capture d’écran 2015-09-23 à 07.12.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267" y="37176"/>
            <a:ext cx="1483495" cy="816179"/>
          </a:xfrm>
          <a:prstGeom prst="rect">
            <a:avLst/>
          </a:prstGeom>
        </p:spPr>
      </p:pic>
      <p:pic>
        <p:nvPicPr>
          <p:cNvPr id="17" name="Picture 16" descr="Capture d’écran 2015-09-23 à 07.11.5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1574896"/>
            <a:ext cx="1052930" cy="600134"/>
          </a:xfrm>
          <a:prstGeom prst="rect">
            <a:avLst/>
          </a:prstGeom>
        </p:spPr>
      </p:pic>
      <p:pic>
        <p:nvPicPr>
          <p:cNvPr id="18" name="Picture 17" descr="Capture d’écran 2015-09-23 à 07.11.5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9712" y="441841"/>
            <a:ext cx="873146" cy="498062"/>
          </a:xfrm>
          <a:prstGeom prst="rect">
            <a:avLst/>
          </a:prstGeom>
        </p:spPr>
      </p:pic>
      <p:pic>
        <p:nvPicPr>
          <p:cNvPr id="19" name="Picture 18" descr="Capture d’écran 2015-09-23 à 07.07.5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5696" y="18104"/>
            <a:ext cx="1625334" cy="907829"/>
          </a:xfrm>
          <a:prstGeom prst="rect">
            <a:avLst/>
          </a:prstGeom>
        </p:spPr>
      </p:pic>
      <p:pic>
        <p:nvPicPr>
          <p:cNvPr id="20" name="Picture 19" descr="Capture d’écran 2015-09-23 à 07.07.4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710800"/>
            <a:ext cx="1730195" cy="976607"/>
          </a:xfrm>
          <a:prstGeom prst="rect">
            <a:avLst/>
          </a:prstGeom>
        </p:spPr>
      </p:pic>
      <p:pic>
        <p:nvPicPr>
          <p:cNvPr id="21" name="Picture 20" descr="Capture d’écran 2015-09-23 à 07.07.2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528" y="1646904"/>
            <a:ext cx="1682629" cy="943743"/>
          </a:xfrm>
          <a:prstGeom prst="rect">
            <a:avLst/>
          </a:prstGeom>
        </p:spPr>
      </p:pic>
      <p:pic>
        <p:nvPicPr>
          <p:cNvPr id="22" name="Picture 21" descr="Capture d’écran 2015-09-23 à 07.07.0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733" y="782808"/>
            <a:ext cx="1407955" cy="786452"/>
          </a:xfrm>
          <a:prstGeom prst="rect">
            <a:avLst/>
          </a:prstGeom>
        </p:spPr>
      </p:pic>
      <p:pic>
        <p:nvPicPr>
          <p:cNvPr id="23" name="Picture 22" descr="Capture d’écran 2015-09-23 à 07.09.5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6024" y="1862928"/>
            <a:ext cx="1415614" cy="792088"/>
          </a:xfrm>
          <a:prstGeom prst="rect">
            <a:avLst/>
          </a:prstGeom>
        </p:spPr>
      </p:pic>
      <p:pic>
        <p:nvPicPr>
          <p:cNvPr id="24" name="Picture 23" descr="Capture d’écran 2015-09-23 à 07.09.48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6512" y="22917"/>
            <a:ext cx="1703611" cy="951183"/>
          </a:xfrm>
          <a:prstGeom prst="rect">
            <a:avLst/>
          </a:prstGeom>
        </p:spPr>
      </p:pic>
      <p:pic>
        <p:nvPicPr>
          <p:cNvPr id="25" name="Picture 24" descr="Capture d’écran 2015-09-23 à 07.10.4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1574896"/>
            <a:ext cx="1756041" cy="991906"/>
          </a:xfrm>
          <a:prstGeom prst="rect">
            <a:avLst/>
          </a:prstGeom>
        </p:spPr>
      </p:pic>
      <p:pic>
        <p:nvPicPr>
          <p:cNvPr id="12" name="Picture 11" descr="Capture d’écran 2015-09-23 à 07.12.25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098" y="1098224"/>
            <a:ext cx="1514295" cy="826446"/>
          </a:xfrm>
          <a:prstGeom prst="rect">
            <a:avLst/>
          </a:prstGeom>
        </p:spPr>
      </p:pic>
      <p:pic>
        <p:nvPicPr>
          <p:cNvPr id="26" name="Picture 25" descr="Capture d’écran 2015-09-23 à 07.30.43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0"/>
            <a:ext cx="5508104" cy="2516448"/>
          </a:xfrm>
          <a:prstGeom prst="rect">
            <a:avLst/>
          </a:prstGeom>
        </p:spPr>
      </p:pic>
      <p:pic>
        <p:nvPicPr>
          <p:cNvPr id="3" name="Picture 2" descr="Capture d’écran 2015-09-23 à 07.32.30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279961"/>
            <a:ext cx="1548015" cy="2578039"/>
          </a:xfrm>
          <a:prstGeom prst="rect">
            <a:avLst/>
          </a:prstGeom>
        </p:spPr>
      </p:pic>
      <p:pic>
        <p:nvPicPr>
          <p:cNvPr id="4" name="Picture 3" descr="Capture d’écran 2015-09-23 à 07.35.45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013176"/>
            <a:ext cx="2577480" cy="13921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9" y="4725144"/>
            <a:ext cx="3518912" cy="193899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Website/online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Random generation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Configurator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Game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…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556693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815"/>
            <a:ext cx="8697144" cy="1143000"/>
          </a:xfrm>
        </p:spPr>
        <p:txBody>
          <a:bodyPr>
            <a:noAutofit/>
          </a:bodyPr>
          <a:lstStyle/>
          <a:p>
            <a:r>
              <a:rPr lang="fr-FR" sz="4800" b="1" dirty="0" smtClean="0">
                <a:solidFill>
                  <a:srgbClr val="558ED5"/>
                </a:solidFill>
              </a:rPr>
              <a:t>Regular expression in… Java</a:t>
            </a:r>
            <a:br>
              <a:rPr lang="fr-FR" sz="4800" b="1" dirty="0" smtClean="0">
                <a:solidFill>
                  <a:srgbClr val="558ED5"/>
                </a:solidFill>
              </a:rPr>
            </a:br>
            <a:r>
              <a:rPr lang="fr-FR" sz="2400" b="1" dirty="0" smtClean="0">
                <a:solidFill>
                  <a:srgbClr val="558ED5"/>
                </a:solidFill>
              </a:rPr>
              <a:t>DSL in GPL</a:t>
            </a:r>
            <a:endParaRPr lang="fr-FR" sz="2400" b="1" dirty="0">
              <a:solidFill>
                <a:srgbClr val="558ED5"/>
              </a:solidFill>
            </a:endParaRPr>
          </a:p>
        </p:txBody>
      </p:sp>
      <p:pic>
        <p:nvPicPr>
          <p:cNvPr id="7" name="Espace réservé du contenu 6" descr="Capture d’écran 2013-09-24 à 09.47.5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44" b="-12344"/>
          <a:stretch>
            <a:fillRect/>
          </a:stretch>
        </p:blipFill>
        <p:spPr>
          <a:xfrm>
            <a:off x="-21297" y="1340768"/>
            <a:ext cx="9165297" cy="504056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33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>
                <a:solidFill>
                  <a:srgbClr val="558ED5"/>
                </a:solidFill>
              </a:rPr>
              <a:t>Internal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DSLs</a:t>
            </a:r>
            <a:r>
              <a:rPr lang="fr-FR" b="1" dirty="0" smtClean="0">
                <a:solidFill>
                  <a:srgbClr val="558ED5"/>
                </a:solidFill>
              </a:rPr>
              <a:t> vs </a:t>
            </a:r>
            <a:r>
              <a:rPr lang="fr-FR" b="1" dirty="0" err="1" smtClean="0">
                <a:solidFill>
                  <a:srgbClr val="558ED5"/>
                </a:solidFill>
              </a:rPr>
              <a:t>External</a:t>
            </a:r>
            <a:r>
              <a:rPr lang="fr-FR" b="1" dirty="0" smtClean="0">
                <a:solidFill>
                  <a:srgbClr val="558ED5"/>
                </a:solidFill>
              </a:rPr>
              <a:t> DSL</a:t>
            </a:r>
            <a:endParaRPr lang="fr-FR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 smtClean="0"/>
              <a:t>Both</a:t>
            </a:r>
            <a:r>
              <a:rPr lang="fr-FR" dirty="0" smtClean="0"/>
              <a:t> </a:t>
            </a:r>
            <a:r>
              <a:rPr lang="fr-FR" dirty="0" err="1" smtClean="0"/>
              <a:t>internal</a:t>
            </a:r>
            <a:r>
              <a:rPr lang="fr-FR" dirty="0" smtClean="0"/>
              <a:t> and </a:t>
            </a:r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DSLs</a:t>
            </a:r>
            <a:r>
              <a:rPr lang="fr-FR" dirty="0"/>
              <a:t> have </a:t>
            </a:r>
            <a:r>
              <a:rPr lang="fr-FR" dirty="0" err="1"/>
              <a:t>strengths</a:t>
            </a:r>
            <a:r>
              <a:rPr lang="fr-FR" dirty="0"/>
              <a:t> and </a:t>
            </a:r>
            <a:r>
              <a:rPr lang="fr-FR" dirty="0" err="1"/>
              <a:t>weaknesses</a:t>
            </a:r>
            <a:r>
              <a:rPr lang="fr-FR" dirty="0"/>
              <a:t> </a:t>
            </a:r>
            <a:endParaRPr lang="fr-FR" dirty="0" smtClean="0"/>
          </a:p>
          <a:p>
            <a:pPr lvl="1"/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/>
              <a:t>curve</a:t>
            </a:r>
            <a:r>
              <a:rPr lang="fr-FR" dirty="0"/>
              <a:t>, </a:t>
            </a:r>
            <a:endParaRPr lang="fr-FR" dirty="0" smtClean="0"/>
          </a:p>
          <a:p>
            <a:pPr lvl="1"/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/>
              <a:t>of building, </a:t>
            </a:r>
            <a:endParaRPr lang="fr-FR" dirty="0" smtClean="0"/>
          </a:p>
          <a:p>
            <a:pPr lvl="1"/>
            <a:r>
              <a:rPr lang="fr-FR" dirty="0" smtClean="0"/>
              <a:t>programmer </a:t>
            </a:r>
            <a:r>
              <a:rPr lang="fr-FR" dirty="0" err="1"/>
              <a:t>familiarity</a:t>
            </a:r>
            <a:r>
              <a:rPr lang="fr-FR" dirty="0" smtClean="0"/>
              <a:t>, </a:t>
            </a:r>
          </a:p>
          <a:p>
            <a:pPr lvl="1"/>
            <a:r>
              <a:rPr lang="fr-FR" dirty="0" smtClean="0"/>
              <a:t>communication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experts, </a:t>
            </a:r>
            <a:endParaRPr lang="fr-FR" dirty="0" smtClean="0"/>
          </a:p>
          <a:p>
            <a:pPr lvl="1"/>
            <a:r>
              <a:rPr lang="fr-FR" dirty="0" err="1" smtClean="0"/>
              <a:t>mixing</a:t>
            </a:r>
            <a:r>
              <a:rPr lang="fr-FR" dirty="0" smtClean="0"/>
              <a:t> </a:t>
            </a:r>
            <a:r>
              <a:rPr lang="fr-FR" dirty="0"/>
              <a:t>in the host </a:t>
            </a:r>
            <a:r>
              <a:rPr lang="fr-FR" dirty="0" err="1"/>
              <a:t>language</a:t>
            </a:r>
            <a:r>
              <a:rPr lang="fr-FR" dirty="0"/>
              <a:t>, </a:t>
            </a:r>
            <a:endParaRPr lang="fr-FR" dirty="0" smtClean="0"/>
          </a:p>
          <a:p>
            <a:pPr lvl="1"/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/>
              <a:t>expressiveness</a:t>
            </a:r>
            <a:r>
              <a:rPr lang="fr-FR" dirty="0"/>
              <a:t> </a:t>
            </a:r>
            <a:r>
              <a:rPr lang="fr-FR" dirty="0" err="1" smtClean="0"/>
              <a:t>boundary</a:t>
            </a:r>
            <a:endParaRPr lang="fr-FR" dirty="0"/>
          </a:p>
          <a:p>
            <a:r>
              <a:rPr lang="fr-FR" dirty="0" smtClean="0"/>
              <a:t>Focus of the course</a:t>
            </a:r>
          </a:p>
          <a:p>
            <a:pPr lvl="1"/>
            <a:r>
              <a:rPr lang="fr-FR" sz="3500" b="1" dirty="0" err="1" smtClean="0"/>
              <a:t>external</a:t>
            </a:r>
            <a:r>
              <a:rPr lang="fr-FR" sz="3500" b="1" dirty="0" smtClean="0"/>
              <a:t> </a:t>
            </a:r>
            <a:r>
              <a:rPr lang="fr-FR" sz="3500" b="1" dirty="0"/>
              <a:t>DSL</a:t>
            </a:r>
            <a:r>
              <a:rPr lang="fr-FR" dirty="0"/>
              <a:t> </a:t>
            </a:r>
            <a:r>
              <a:rPr lang="fr-FR" dirty="0" smtClean="0"/>
              <a:t>a </a:t>
            </a:r>
            <a:r>
              <a:rPr lang="fr-FR" dirty="0" err="1"/>
              <a:t>completely</a:t>
            </a:r>
            <a:r>
              <a:rPr lang="fr-FR" dirty="0"/>
              <a:t> </a:t>
            </a:r>
            <a:r>
              <a:rPr lang="fr-FR" dirty="0" err="1"/>
              <a:t>separate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its</a:t>
            </a:r>
            <a:r>
              <a:rPr lang="fr-FR" dirty="0" smtClean="0"/>
              <a:t> </a:t>
            </a:r>
            <a:r>
              <a:rPr lang="fr-FR" dirty="0" err="1"/>
              <a:t>own</a:t>
            </a:r>
            <a:r>
              <a:rPr lang="fr-FR" dirty="0"/>
              <a:t> custom </a:t>
            </a:r>
            <a:r>
              <a:rPr lang="fr-FR" dirty="0" err="1" smtClean="0"/>
              <a:t>syntax</a:t>
            </a:r>
            <a:r>
              <a:rPr lang="fr-FR" dirty="0"/>
              <a:t> </a:t>
            </a:r>
            <a:r>
              <a:rPr lang="fr-FR" dirty="0" smtClean="0"/>
              <a:t>and </a:t>
            </a:r>
            <a:r>
              <a:rPr lang="fr-FR" dirty="0" err="1" smtClean="0"/>
              <a:t>tooling</a:t>
            </a:r>
            <a:r>
              <a:rPr lang="fr-FR" dirty="0" smtClean="0"/>
              <a:t> support (</a:t>
            </a:r>
            <a:r>
              <a:rPr lang="fr-FR" dirty="0" err="1" smtClean="0"/>
              <a:t>e.g</a:t>
            </a:r>
            <a:r>
              <a:rPr lang="fr-FR" dirty="0" smtClean="0"/>
              <a:t>., editor)</a:t>
            </a:r>
            <a:endParaRPr lang="fr-FR" dirty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25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5400" b="1" dirty="0" smtClean="0">
                <a:solidFill>
                  <a:srgbClr val="FF0000"/>
                </a:solidFill>
              </a:rPr>
              <a:t>Question to the audience</a:t>
            </a:r>
            <a:endParaRPr lang="fr-FR" sz="5400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5400" dirty="0" err="1" smtClean="0"/>
              <a:t>Find</a:t>
            </a:r>
            <a:r>
              <a:rPr lang="fr-FR" sz="5400" dirty="0" smtClean="0"/>
              <a:t> a DSL </a:t>
            </a:r>
            <a:r>
              <a:rPr lang="fr-FR" sz="5400" dirty="0" err="1" smtClean="0"/>
              <a:t>that</a:t>
            </a:r>
            <a:r>
              <a:rPr lang="fr-FR" sz="5400" dirty="0" smtClean="0"/>
              <a:t> </a:t>
            </a:r>
            <a:r>
              <a:rPr lang="fr-FR" sz="5400" dirty="0" err="1" smtClean="0"/>
              <a:t>is</a:t>
            </a:r>
            <a:r>
              <a:rPr lang="fr-FR" sz="5400" dirty="0" smtClean="0"/>
              <a:t> </a:t>
            </a:r>
            <a:r>
              <a:rPr lang="fr-FR" sz="5400" dirty="0" err="1" smtClean="0"/>
              <a:t>both</a:t>
            </a:r>
            <a:r>
              <a:rPr lang="fr-FR" sz="5400" dirty="0" smtClean="0"/>
              <a:t> </a:t>
            </a:r>
            <a:r>
              <a:rPr lang="fr-FR" sz="5400" dirty="0" err="1" smtClean="0"/>
              <a:t>internal</a:t>
            </a:r>
            <a:r>
              <a:rPr lang="fr-FR" sz="5400" dirty="0" smtClean="0"/>
              <a:t> and </a:t>
            </a:r>
            <a:r>
              <a:rPr lang="fr-FR" sz="5400" dirty="0" err="1" smtClean="0"/>
              <a:t>external</a:t>
            </a:r>
            <a:endParaRPr lang="fr-FR" sz="5400" dirty="0" smtClean="0"/>
          </a:p>
          <a:p>
            <a:endParaRPr lang="fr-FR" sz="5400" dirty="0"/>
          </a:p>
          <a:p>
            <a:pPr marL="0" indent="0">
              <a:buNone/>
            </a:pPr>
            <a:endParaRPr lang="fr-FR" sz="5400" dirty="0"/>
          </a:p>
          <a:p>
            <a:endParaRPr lang="fr-FR" sz="5400" dirty="0" smtClean="0"/>
          </a:p>
        </p:txBody>
      </p:sp>
    </p:spTree>
    <p:extLst>
      <p:ext uri="{BB962C8B-B14F-4D97-AF65-F5344CB8AC3E}">
        <p14:creationId xmlns:p14="http://schemas.microsoft.com/office/powerpoint/2010/main" val="789394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HTML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External</a:t>
            </a:r>
            <a:r>
              <a:rPr lang="fr-FR" dirty="0" smtClean="0"/>
              <a:t> DSL: &lt;html&gt;….</a:t>
            </a:r>
          </a:p>
          <a:p>
            <a:r>
              <a:rPr lang="fr-FR" dirty="0" err="1" smtClean="0"/>
              <a:t>Internal</a:t>
            </a:r>
            <a:r>
              <a:rPr lang="fr-FR" dirty="0" smtClean="0"/>
              <a:t> </a:t>
            </a:r>
            <a:r>
              <a:rPr lang="fr-FR" dirty="0" err="1" smtClean="0"/>
              <a:t>DSLs</a:t>
            </a:r>
            <a:endParaRPr lang="fr-FR" dirty="0"/>
          </a:p>
          <a:p>
            <a:pPr lvl="1"/>
            <a:r>
              <a:rPr lang="fr-FR" dirty="0" smtClean="0"/>
              <a:t>LISP</a:t>
            </a:r>
          </a:p>
          <a:p>
            <a:pPr lvl="1"/>
            <a:r>
              <a:rPr lang="fr-FR" dirty="0" smtClean="0"/>
              <a:t>Scala (XML support </a:t>
            </a:r>
            <a:r>
              <a:rPr lang="fr-FR" dirty="0" err="1" smtClean="0"/>
              <a:t>included</a:t>
            </a:r>
            <a:r>
              <a:rPr lang="fr-FR" dirty="0" smtClean="0"/>
              <a:t> in the </a:t>
            </a:r>
            <a:r>
              <a:rPr lang="fr-FR" dirty="0" err="1" smtClean="0"/>
              <a:t>language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4" name="Image 3" descr="Capture d’écran 2014-09-25 à 10.15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933056"/>
            <a:ext cx="5372630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0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 descr="Capture d’écran 2014-09-25 à 10.15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0"/>
            <a:ext cx="5372630" cy="2664296"/>
          </a:xfrm>
          <a:prstGeom prst="rect">
            <a:avLst/>
          </a:prstGeom>
        </p:spPr>
      </p:pic>
      <p:pic>
        <p:nvPicPr>
          <p:cNvPr id="5" name="Image 4" descr="Capture d’écran 2014-10-22 à 08.38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6614"/>
            <a:ext cx="8711952" cy="981386"/>
          </a:xfrm>
          <a:prstGeom prst="rect">
            <a:avLst/>
          </a:prstGeom>
        </p:spPr>
      </p:pic>
      <p:pic>
        <p:nvPicPr>
          <p:cNvPr id="6" name="Image 5" descr="Capture d’écran 2014-10-22 à 08.38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6" y="3501008"/>
            <a:ext cx="9144000" cy="1282219"/>
          </a:xfrm>
          <a:prstGeom prst="rect">
            <a:avLst/>
          </a:prstGeom>
        </p:spPr>
      </p:pic>
      <p:pic>
        <p:nvPicPr>
          <p:cNvPr id="7" name="Image 6" descr="Capture d’écran 2014-10-22 à 08.38.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4725144"/>
            <a:ext cx="7956376" cy="1084960"/>
          </a:xfrm>
          <a:prstGeom prst="rect">
            <a:avLst/>
          </a:prstGeom>
        </p:spPr>
      </p:pic>
      <p:pic>
        <p:nvPicPr>
          <p:cNvPr id="9" name="Image 8" descr="Capture d’écran 2014-10-22 à 08.43.5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0"/>
            <a:ext cx="4593656" cy="31236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04048" y="2924944"/>
            <a:ext cx="3379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7"/>
              </a:rPr>
              <a:t>https://github.com/julienrf/</a:t>
            </a:r>
            <a:r>
              <a:rPr lang="fr-FR" dirty="0" smtClean="0">
                <a:hlinkClick r:id="rId7"/>
              </a:rPr>
              <a:t>glitter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79512" y="2996952"/>
            <a:ext cx="4826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TCS </a:t>
            </a:r>
            <a:r>
              <a:rPr lang="fr-FR" sz="2000" b="1" dirty="0" err="1" smtClean="0"/>
              <a:t>Wyvern</a:t>
            </a:r>
            <a:r>
              <a:rPr lang="fr-FR" sz="2000" b="1" dirty="0" smtClean="0"/>
              <a:t> (Omar et al., OOPLSA’14)</a:t>
            </a:r>
            <a:endParaRPr lang="fr-FR" sz="20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483768" y="2204864"/>
            <a:ext cx="854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Scala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685281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SQL</a:t>
            </a:r>
            <a:endParaRPr lang="fr-FR" sz="60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SQLShapes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4" y="1562100"/>
            <a:ext cx="85852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02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9511" y="2060848"/>
            <a:ext cx="896448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nl-BE" sz="88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Homework</a:t>
            </a:r>
            <a:endParaRPr lang="nl-BE" sz="88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17689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9332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558ED5"/>
                </a:solidFill>
              </a:rPr>
              <a:t>Homework</a:t>
            </a:r>
            <a:endParaRPr lang="en-US" sz="6000" b="1" dirty="0">
              <a:solidFill>
                <a:srgbClr val="558ED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9801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 err="1" smtClean="0"/>
              <a:t>Jhipster</a:t>
            </a:r>
            <a:r>
              <a:rPr lang="en-US" sz="2800" dirty="0" smtClean="0"/>
              <a:t> (</a:t>
            </a:r>
            <a:r>
              <a:rPr lang="en-US" sz="2800" dirty="0" smtClean="0">
                <a:hlinkClick r:id="rId3"/>
              </a:rPr>
              <a:t>http</a:t>
            </a:r>
            <a:r>
              <a:rPr lang="en-US" sz="2800" dirty="0">
                <a:hlinkClick r:id="rId3"/>
              </a:rPr>
              <a:t>://www.jhipster.tech</a:t>
            </a:r>
            <a:r>
              <a:rPr lang="en-US" sz="2800" dirty="0" smtClean="0">
                <a:hlinkClick r:id="rId3"/>
              </a:rPr>
              <a:t>/</a:t>
            </a:r>
            <a:r>
              <a:rPr lang="en-US" sz="2800" dirty="0" smtClean="0"/>
              <a:t>), let us consider </a:t>
            </a:r>
            <a:r>
              <a:rPr lang="en-US" sz="2800" dirty="0" smtClean="0"/>
              <a:t>the “last” version (September </a:t>
            </a:r>
            <a:r>
              <a:rPr lang="en-US" sz="2800" dirty="0" smtClean="0"/>
              <a:t>6, </a:t>
            </a:r>
            <a:r>
              <a:rPr lang="en-US" sz="2800" dirty="0" smtClean="0"/>
              <a:t>2017)</a:t>
            </a:r>
          </a:p>
          <a:p>
            <a:pPr marL="0" indent="0">
              <a:buNone/>
            </a:pPr>
            <a:r>
              <a:rPr lang="en-US" sz="4400" dirty="0" smtClean="0"/>
              <a:t>How many languages are used in such a contemporary project? </a:t>
            </a:r>
            <a:endParaRPr lang="en-US" sz="4400" dirty="0"/>
          </a:p>
          <a:p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List all </a:t>
            </a:r>
            <a:r>
              <a:rPr lang="en-US" sz="2800" dirty="0" smtClean="0"/>
              <a:t>software languages used in </a:t>
            </a:r>
            <a:r>
              <a:rPr lang="en-US" sz="2800" dirty="0" err="1" smtClean="0"/>
              <a:t>Jhipster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Classify them (GPL? </a:t>
            </a:r>
            <a:r>
              <a:rPr lang="en-US" sz="2800" dirty="0" smtClean="0"/>
              <a:t>E</a:t>
            </a:r>
            <a:r>
              <a:rPr lang="en-US" sz="2800" dirty="0" smtClean="0"/>
              <a:t>xternal DSL? </a:t>
            </a:r>
            <a:r>
              <a:rPr lang="en-US" sz="2800" dirty="0" smtClean="0"/>
              <a:t>I</a:t>
            </a:r>
            <a:r>
              <a:rPr lang="en-US" sz="2800" dirty="0" smtClean="0"/>
              <a:t>nternal DSL?)</a:t>
            </a:r>
          </a:p>
          <a:p>
            <a:pPr marL="0" indent="0">
              <a:buNone/>
            </a:pPr>
            <a:r>
              <a:rPr lang="en-US" sz="2800" dirty="0" smtClean="0"/>
              <a:t>D</a:t>
            </a:r>
            <a:r>
              <a:rPr lang="en-US" sz="2800" dirty="0" smtClean="0"/>
              <a:t>on’t forget APIs that look like (internal) DSLs</a:t>
            </a:r>
          </a:p>
          <a:p>
            <a:pPr marL="0" indent="0">
              <a:buNone/>
            </a:pPr>
            <a:r>
              <a:rPr lang="de-DE" sz="3600" dirty="0">
                <a:hlinkClick r:id="rId4"/>
              </a:rPr>
              <a:t>http://tinyurl.com/jhipster-</a:t>
            </a:r>
            <a:r>
              <a:rPr lang="de-DE" sz="3600" dirty="0" smtClean="0">
                <a:hlinkClick r:id="rId4"/>
              </a:rPr>
              <a:t>langs1718</a:t>
            </a:r>
            <a:endParaRPr lang="de-DE" sz="3600" dirty="0" smtClean="0"/>
          </a:p>
          <a:p>
            <a:pPr marL="0" indent="0">
              <a:buNone/>
            </a:pPr>
            <a:r>
              <a:rPr lang="en-US" sz="2800" dirty="0" smtClean="0"/>
              <a:t>(</a:t>
            </a:r>
            <a:r>
              <a:rPr lang="en-US" sz="2800" dirty="0"/>
              <a:t>deadline: next </a:t>
            </a:r>
            <a:r>
              <a:rPr lang="en-US" sz="2800" dirty="0" smtClean="0"/>
              <a:t>course) </a:t>
            </a:r>
            <a:endParaRPr lang="en-US" sz="2800" dirty="0"/>
          </a:p>
          <a:p>
            <a:endParaRPr lang="de-DE" sz="2800" dirty="0" smtClean="0"/>
          </a:p>
          <a:p>
            <a:pPr lvl="1"/>
            <a:endParaRPr lang="en-US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59621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6A9CE9"/>
                </a:solidFill>
              </a:rPr>
              <a:t>References</a:t>
            </a:r>
            <a:endParaRPr lang="en-US" b="1" dirty="0">
              <a:solidFill>
                <a:srgbClr val="6A9CE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225" y="980728"/>
            <a:ext cx="9144000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Martin </a:t>
            </a:r>
            <a:r>
              <a:rPr lang="en-US" sz="2800" dirty="0"/>
              <a:t>Fowler. Domain Specific </a:t>
            </a:r>
            <a:r>
              <a:rPr lang="en-US" sz="2800" dirty="0" smtClean="0"/>
              <a:t>Languages. Addison</a:t>
            </a:r>
            <a:r>
              <a:rPr lang="en-US" sz="2800" dirty="0"/>
              <a:t>-Wesley Professional, 2010.</a:t>
            </a:r>
          </a:p>
          <a:p>
            <a:r>
              <a:rPr lang="de-DE" sz="2800" dirty="0" smtClean="0"/>
              <a:t>Markus </a:t>
            </a:r>
            <a:r>
              <a:rPr lang="de-DE" sz="2800" dirty="0" err="1" smtClean="0"/>
              <a:t>Voelter</a:t>
            </a:r>
            <a:r>
              <a:rPr lang="de-DE" sz="2800" dirty="0" smtClean="0"/>
              <a:t> </a:t>
            </a:r>
            <a:r>
              <a:rPr lang="fr-FR" sz="2800" dirty="0" smtClean="0"/>
              <a:t>et</a:t>
            </a:r>
            <a:r>
              <a:rPr lang="nl-NL" sz="2800" dirty="0"/>
              <a:t> </a:t>
            </a:r>
            <a:r>
              <a:rPr lang="nl-NL" sz="2800" dirty="0" smtClean="0"/>
              <a:t>al. “DSL Engineering: </a:t>
            </a:r>
            <a:r>
              <a:rPr lang="en-US" sz="2800" dirty="0" smtClean="0"/>
              <a:t>Designing</a:t>
            </a:r>
            <a:r>
              <a:rPr lang="en-US" sz="2800" dirty="0"/>
              <a:t>, Implementing and Using Domain-</a:t>
            </a:r>
            <a:r>
              <a:rPr lang="en-US" sz="2800" dirty="0" smtClean="0"/>
              <a:t>Specific Languages.” </a:t>
            </a:r>
            <a:r>
              <a:rPr lang="en-US" sz="2800" dirty="0" err="1"/>
              <a:t>dslbook.org</a:t>
            </a:r>
            <a:r>
              <a:rPr lang="en-US" sz="2800" dirty="0"/>
              <a:t>, 2013</a:t>
            </a:r>
            <a:r>
              <a:rPr lang="en-US" sz="2800" dirty="0" smtClean="0"/>
              <a:t>.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Kramer “Abstraction and </a:t>
            </a:r>
            <a:r>
              <a:rPr lang="en-US" dirty="0" err="1"/>
              <a:t>Modelling</a:t>
            </a:r>
            <a:r>
              <a:rPr lang="en-US" dirty="0"/>
              <a:t> - A Complementary Partnership” MODELS’08</a:t>
            </a:r>
          </a:p>
          <a:p>
            <a:r>
              <a:rPr lang="en-US" sz="2800" dirty="0" err="1"/>
              <a:t>Tarr</a:t>
            </a:r>
            <a:r>
              <a:rPr lang="en-US" sz="2800" dirty="0"/>
              <a:t> et al. “N Degrees of Separation: Multi-Dimensional Separation of Concerns” ICSE’99</a:t>
            </a:r>
          </a:p>
          <a:p>
            <a:r>
              <a:rPr lang="fi-FI" sz="2800" dirty="0" err="1"/>
              <a:t>Benoit</a:t>
            </a:r>
            <a:r>
              <a:rPr lang="fi-FI" sz="2800" dirty="0"/>
              <a:t> </a:t>
            </a:r>
            <a:r>
              <a:rPr lang="fi-FI" sz="2800" dirty="0" err="1"/>
              <a:t>Combemale</a:t>
            </a:r>
            <a:r>
              <a:rPr lang="fi-FI" sz="2800" dirty="0"/>
              <a:t>, Julien </a:t>
            </a:r>
            <a:r>
              <a:rPr lang="fi-FI" sz="2800" dirty="0" err="1"/>
              <a:t>Deantoni</a:t>
            </a:r>
            <a:r>
              <a:rPr lang="fi-FI" sz="2800" dirty="0"/>
              <a:t>, </a:t>
            </a:r>
            <a:r>
              <a:rPr lang="fi-FI" sz="2800" dirty="0" err="1"/>
              <a:t>Benoit</a:t>
            </a:r>
            <a:r>
              <a:rPr lang="fi-FI" sz="2800" dirty="0"/>
              <a:t> </a:t>
            </a:r>
            <a:r>
              <a:rPr lang="fi-FI" sz="2800" dirty="0" err="1"/>
              <a:t>Baudry</a:t>
            </a:r>
            <a:r>
              <a:rPr lang="fi-FI" sz="2800" dirty="0"/>
              <a:t>, </a:t>
            </a:r>
            <a:r>
              <a:rPr lang="fr-FR" sz="2800" dirty="0"/>
              <a:t>Robert France, Jean-Marc </a:t>
            </a:r>
            <a:r>
              <a:rPr lang="fr-FR" sz="2800" dirty="0" err="1"/>
              <a:t>Jézéquel</a:t>
            </a:r>
            <a:r>
              <a:rPr lang="fr-FR" sz="2800" dirty="0"/>
              <a:t>, and Jeff Gray. « </a:t>
            </a:r>
            <a:r>
              <a:rPr lang="en-US" sz="2800" dirty="0"/>
              <a:t>Globalizing Modeling Languages.” Computer, </a:t>
            </a:r>
            <a:r>
              <a:rPr lang="fr-FR" sz="2800" dirty="0"/>
              <a:t>2014</a:t>
            </a:r>
            <a:r>
              <a:rPr lang="fr-FR" sz="2800" dirty="0" smtClean="0"/>
              <a:t>.</a:t>
            </a:r>
          </a:p>
          <a:p>
            <a:endParaRPr lang="fr-FR" sz="2800" dirty="0" smtClean="0"/>
          </a:p>
          <a:p>
            <a:endParaRPr lang="fr-FR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1882110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377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6A9CE9"/>
                </a:solidFill>
              </a:rPr>
              <a:t>References</a:t>
            </a:r>
            <a:endParaRPr lang="en-US" b="1" dirty="0">
              <a:solidFill>
                <a:srgbClr val="6A9CE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6" y="908720"/>
            <a:ext cx="9144000" cy="4525963"/>
          </a:xfrm>
        </p:spPr>
        <p:txBody>
          <a:bodyPr>
            <a:noAutofit/>
          </a:bodyPr>
          <a:lstStyle/>
          <a:p>
            <a:r>
              <a:rPr lang="en-US" sz="2800" dirty="0"/>
              <a:t>Leo A </a:t>
            </a:r>
            <a:r>
              <a:rPr lang="en-US" sz="2800" dirty="0" err="1"/>
              <a:t>Meyerovich</a:t>
            </a:r>
            <a:r>
              <a:rPr lang="en-US" sz="2800" dirty="0"/>
              <a:t> and Ariel S </a:t>
            </a:r>
            <a:r>
              <a:rPr lang="en-US" sz="2800" dirty="0" err="1"/>
              <a:t>Rabkin</a:t>
            </a:r>
            <a:r>
              <a:rPr lang="en-US" sz="2800" dirty="0"/>
              <a:t>. “Empirical analysis of programming language adoption” OOPSLA’13</a:t>
            </a:r>
          </a:p>
          <a:p>
            <a:r>
              <a:rPr lang="nl-NL" sz="2800" dirty="0" err="1" smtClean="0"/>
              <a:t>Felienne</a:t>
            </a:r>
            <a:r>
              <a:rPr lang="nl-NL" sz="2800" dirty="0" smtClean="0"/>
              <a:t> </a:t>
            </a:r>
            <a:r>
              <a:rPr lang="nl-NL" sz="2800" dirty="0"/>
              <a:t>Hermans, Martin </a:t>
            </a:r>
            <a:r>
              <a:rPr lang="nl-NL" sz="2800" dirty="0" err="1"/>
              <a:t>Pinzger</a:t>
            </a:r>
            <a:r>
              <a:rPr lang="nl-NL" sz="2800" dirty="0"/>
              <a:t>, </a:t>
            </a:r>
            <a:r>
              <a:rPr lang="nl-NL" sz="2800" dirty="0" err="1"/>
              <a:t>and</a:t>
            </a:r>
            <a:r>
              <a:rPr lang="nl-NL" sz="2800" dirty="0"/>
              <a:t> Arie </a:t>
            </a:r>
            <a:r>
              <a:rPr lang="nl-NL" sz="2800" dirty="0" smtClean="0"/>
              <a:t>van </a:t>
            </a:r>
            <a:r>
              <a:rPr lang="en-US" sz="2800" dirty="0" err="1" smtClean="0"/>
              <a:t>Deursen</a:t>
            </a:r>
            <a:r>
              <a:rPr lang="en-US" sz="2800" dirty="0"/>
              <a:t>. </a:t>
            </a:r>
            <a:r>
              <a:rPr lang="en-US" sz="2800" dirty="0" smtClean="0"/>
              <a:t>“Domain</a:t>
            </a:r>
            <a:r>
              <a:rPr lang="en-US" sz="2800" dirty="0"/>
              <a:t>-Specific languages in practice: A </a:t>
            </a:r>
            <a:r>
              <a:rPr lang="en-US" sz="2800" dirty="0" smtClean="0"/>
              <a:t>user study </a:t>
            </a:r>
            <a:r>
              <a:rPr lang="en-US" sz="2800" dirty="0"/>
              <a:t>on the success factors</a:t>
            </a:r>
            <a:r>
              <a:rPr lang="en-US" sz="2800" dirty="0" smtClean="0"/>
              <a:t>.“ MODELS’09</a:t>
            </a:r>
          </a:p>
          <a:p>
            <a:r>
              <a:rPr lang="en-US" sz="2800" dirty="0"/>
              <a:t>Paul Denny, Andrew </a:t>
            </a:r>
            <a:r>
              <a:rPr lang="en-US" sz="2800" dirty="0" err="1"/>
              <a:t>Luxton</a:t>
            </a:r>
            <a:r>
              <a:rPr lang="en-US" sz="2800" dirty="0"/>
              <a:t>-Reilly, Ewan </a:t>
            </a:r>
            <a:r>
              <a:rPr lang="en-US" sz="2800" dirty="0" err="1"/>
              <a:t>Tempero</a:t>
            </a:r>
            <a:r>
              <a:rPr lang="en-US" sz="2800" dirty="0"/>
              <a:t>, </a:t>
            </a:r>
            <a:r>
              <a:rPr lang="en-US" sz="2800" dirty="0" smtClean="0"/>
              <a:t>and Jacob </a:t>
            </a:r>
            <a:r>
              <a:rPr lang="en-US" sz="2800" dirty="0" err="1"/>
              <a:t>Hendrickx</a:t>
            </a:r>
            <a:r>
              <a:rPr lang="en-US" sz="2800" dirty="0"/>
              <a:t>. </a:t>
            </a:r>
            <a:r>
              <a:rPr lang="en-US" sz="2800" dirty="0" smtClean="0"/>
              <a:t>“Understanding </a:t>
            </a:r>
            <a:r>
              <a:rPr lang="en-US" sz="2800" dirty="0"/>
              <a:t>the syntax barrier </a:t>
            </a:r>
            <a:r>
              <a:rPr lang="en-US" sz="2800" dirty="0" smtClean="0"/>
              <a:t>for novices.” </a:t>
            </a:r>
            <a:r>
              <a:rPr lang="en-US" sz="2800" dirty="0" err="1" smtClean="0"/>
              <a:t>ITiCSE</a:t>
            </a:r>
            <a:r>
              <a:rPr lang="en-US" sz="2800" dirty="0" smtClean="0"/>
              <a:t> </a:t>
            </a:r>
            <a:r>
              <a:rPr lang="en-US" sz="2800" dirty="0"/>
              <a:t>’</a:t>
            </a:r>
            <a:r>
              <a:rPr lang="en-US" sz="2800" dirty="0" smtClean="0"/>
              <a:t>11</a:t>
            </a:r>
          </a:p>
          <a:p>
            <a:r>
              <a:rPr lang="en-US" sz="2800" dirty="0" err="1"/>
              <a:t>Tiark</a:t>
            </a:r>
            <a:r>
              <a:rPr lang="en-US" sz="2800" dirty="0"/>
              <a:t> </a:t>
            </a:r>
            <a:r>
              <a:rPr lang="en-US" sz="2800" dirty="0" err="1"/>
              <a:t>Rompf</a:t>
            </a:r>
            <a:r>
              <a:rPr lang="en-US" sz="2800" dirty="0"/>
              <a:t> et al . “Optimizing Data Structures in High-Level Programs: New Directions for Extensible Compilers based on Staging” POPL’13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6600" dirty="0"/>
          </a:p>
        </p:txBody>
      </p:sp>
      <p:sp>
        <p:nvSpPr>
          <p:cNvPr id="5" name="Rectangle 4"/>
          <p:cNvSpPr/>
          <p:nvPr/>
        </p:nvSpPr>
        <p:spPr>
          <a:xfrm>
            <a:off x="-5725144" y="436510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0334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347864" y="2636912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pture d’écran 2015-09-23 à 07.20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648200"/>
            <a:ext cx="2133600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6002348"/>
            <a:ext cx="863600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384" y="5301208"/>
            <a:ext cx="812800" cy="850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4653136"/>
            <a:ext cx="939800" cy="850900"/>
          </a:xfrm>
          <a:prstGeom prst="rect">
            <a:avLst/>
          </a:prstGeom>
        </p:spPr>
      </p:pic>
      <p:pic>
        <p:nvPicPr>
          <p:cNvPr id="10" name="Image 8" descr="téléchargement (5)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365104"/>
            <a:ext cx="2232248" cy="13103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6021288"/>
            <a:ext cx="2520280" cy="675075"/>
          </a:xfrm>
          <a:prstGeom prst="rect">
            <a:avLst/>
          </a:prstGeom>
        </p:spPr>
      </p:pic>
      <p:pic>
        <p:nvPicPr>
          <p:cNvPr id="13" name="Picture 12" descr="Capture d’écran 2015-09-23 à 07.12.1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3568" y="1098224"/>
            <a:ext cx="1509162" cy="811046"/>
          </a:xfrm>
          <a:prstGeom prst="rect">
            <a:avLst/>
          </a:prstGeom>
        </p:spPr>
      </p:pic>
      <p:pic>
        <p:nvPicPr>
          <p:cNvPr id="14" name="Picture 13" descr="Capture d’écran 2015-09-23 à 07.12.1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9236" y="1098224"/>
            <a:ext cx="1498894" cy="846978"/>
          </a:xfrm>
          <a:prstGeom prst="rect">
            <a:avLst/>
          </a:prstGeom>
        </p:spPr>
      </p:pic>
      <p:pic>
        <p:nvPicPr>
          <p:cNvPr id="15" name="Picture 14" descr="Capture d’écran 2015-09-23 à 07.12.0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1402" y="1098224"/>
            <a:ext cx="1504028" cy="836712"/>
          </a:xfrm>
          <a:prstGeom prst="rect">
            <a:avLst/>
          </a:prstGeom>
        </p:spPr>
      </p:pic>
      <p:pic>
        <p:nvPicPr>
          <p:cNvPr id="16" name="Picture 15" descr="Capture d’écran 2015-09-23 à 07.12.0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267" y="37176"/>
            <a:ext cx="1483495" cy="816179"/>
          </a:xfrm>
          <a:prstGeom prst="rect">
            <a:avLst/>
          </a:prstGeom>
        </p:spPr>
      </p:pic>
      <p:pic>
        <p:nvPicPr>
          <p:cNvPr id="17" name="Picture 16" descr="Capture d’écran 2015-09-23 à 07.11.58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1574896"/>
            <a:ext cx="1052930" cy="600134"/>
          </a:xfrm>
          <a:prstGeom prst="rect">
            <a:avLst/>
          </a:prstGeom>
        </p:spPr>
      </p:pic>
      <p:pic>
        <p:nvPicPr>
          <p:cNvPr id="18" name="Picture 17" descr="Capture d’écran 2015-09-23 à 07.11.55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9712" y="441841"/>
            <a:ext cx="873146" cy="498062"/>
          </a:xfrm>
          <a:prstGeom prst="rect">
            <a:avLst/>
          </a:prstGeom>
        </p:spPr>
      </p:pic>
      <p:pic>
        <p:nvPicPr>
          <p:cNvPr id="19" name="Picture 18" descr="Capture d’écran 2015-09-23 à 07.07.5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5696" y="18104"/>
            <a:ext cx="1625334" cy="907829"/>
          </a:xfrm>
          <a:prstGeom prst="rect">
            <a:avLst/>
          </a:prstGeom>
        </p:spPr>
      </p:pic>
      <p:pic>
        <p:nvPicPr>
          <p:cNvPr id="20" name="Picture 19" descr="Capture d’écran 2015-09-23 à 07.07.4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710800"/>
            <a:ext cx="1730195" cy="976607"/>
          </a:xfrm>
          <a:prstGeom prst="rect">
            <a:avLst/>
          </a:prstGeom>
        </p:spPr>
      </p:pic>
      <p:pic>
        <p:nvPicPr>
          <p:cNvPr id="21" name="Picture 20" descr="Capture d’écran 2015-09-23 à 07.07.20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528" y="1646904"/>
            <a:ext cx="1682629" cy="943743"/>
          </a:xfrm>
          <a:prstGeom prst="rect">
            <a:avLst/>
          </a:prstGeom>
        </p:spPr>
      </p:pic>
      <p:pic>
        <p:nvPicPr>
          <p:cNvPr id="22" name="Picture 21" descr="Capture d’écran 2015-09-23 à 07.07.03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733" y="782808"/>
            <a:ext cx="1407955" cy="786452"/>
          </a:xfrm>
          <a:prstGeom prst="rect">
            <a:avLst/>
          </a:prstGeom>
        </p:spPr>
      </p:pic>
      <p:pic>
        <p:nvPicPr>
          <p:cNvPr id="23" name="Picture 22" descr="Capture d’écran 2015-09-23 à 07.09.54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6024" y="1862928"/>
            <a:ext cx="1415614" cy="792088"/>
          </a:xfrm>
          <a:prstGeom prst="rect">
            <a:avLst/>
          </a:prstGeom>
        </p:spPr>
      </p:pic>
      <p:pic>
        <p:nvPicPr>
          <p:cNvPr id="24" name="Picture 23" descr="Capture d’écran 2015-09-23 à 07.09.48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6512" y="22917"/>
            <a:ext cx="1703611" cy="951183"/>
          </a:xfrm>
          <a:prstGeom prst="rect">
            <a:avLst/>
          </a:prstGeom>
        </p:spPr>
      </p:pic>
      <p:pic>
        <p:nvPicPr>
          <p:cNvPr id="25" name="Picture 24" descr="Capture d’écran 2015-09-23 à 07.10.41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1574896"/>
            <a:ext cx="1756041" cy="991906"/>
          </a:xfrm>
          <a:prstGeom prst="rect">
            <a:avLst/>
          </a:prstGeom>
        </p:spPr>
      </p:pic>
      <p:pic>
        <p:nvPicPr>
          <p:cNvPr id="12" name="Picture 11" descr="Capture d’écran 2015-09-23 à 07.12.25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098" y="1098224"/>
            <a:ext cx="1514295" cy="826446"/>
          </a:xfrm>
          <a:prstGeom prst="rect">
            <a:avLst/>
          </a:prstGeom>
        </p:spPr>
      </p:pic>
      <p:pic>
        <p:nvPicPr>
          <p:cNvPr id="26" name="Picture 25" descr="Capture d’écran 2015-09-23 à 07.30.43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0"/>
            <a:ext cx="5508104" cy="25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858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6A9CE9"/>
                </a:solidFill>
              </a:rPr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8686800" cy="4525963"/>
          </a:xfrm>
        </p:spPr>
        <p:txBody>
          <a:bodyPr>
            <a:noAutofit/>
          </a:bodyPr>
          <a:lstStyle/>
          <a:p>
            <a:r>
              <a:rPr lang="en-US" sz="2800" dirty="0"/>
              <a:t>Mathieu Acher, </a:t>
            </a:r>
            <a:r>
              <a:rPr lang="en-US" sz="2800" dirty="0" err="1"/>
              <a:t>Benoît</a:t>
            </a:r>
            <a:r>
              <a:rPr lang="en-US" sz="2800" dirty="0"/>
              <a:t> </a:t>
            </a:r>
            <a:r>
              <a:rPr lang="en-US" sz="2800" dirty="0" err="1"/>
              <a:t>Combemale</a:t>
            </a:r>
            <a:r>
              <a:rPr lang="en-US" sz="2800" dirty="0"/>
              <a:t>, Philippe Collet: </a:t>
            </a:r>
            <a:r>
              <a:rPr lang="en-US" sz="2800" dirty="0" smtClean="0"/>
              <a:t>“Metamorphic </a:t>
            </a:r>
            <a:r>
              <a:rPr lang="en-US" sz="2800" dirty="0"/>
              <a:t>Domain-Specific Languages: A Journey into the Shapes of a Language</a:t>
            </a:r>
            <a:r>
              <a:rPr lang="en-US" sz="2800" dirty="0" smtClean="0"/>
              <a:t>.” </a:t>
            </a:r>
            <a:r>
              <a:rPr lang="en-US" sz="2800" dirty="0"/>
              <a:t>Onward! </a:t>
            </a:r>
            <a:r>
              <a:rPr lang="en-US" sz="2800" dirty="0" smtClean="0"/>
              <a:t>2014</a:t>
            </a:r>
          </a:p>
          <a:p>
            <a:r>
              <a:rPr lang="en-US" sz="2800" dirty="0"/>
              <a:t>Jeffrey </a:t>
            </a:r>
            <a:r>
              <a:rPr lang="en-US" sz="2800" dirty="0" err="1"/>
              <a:t>Stylos</a:t>
            </a:r>
            <a:r>
              <a:rPr lang="en-US" sz="2800" dirty="0"/>
              <a:t> and Brad A. Myers. “The implications of method placement on </a:t>
            </a:r>
            <a:r>
              <a:rPr lang="en-US" sz="2800" dirty="0" err="1"/>
              <a:t>api</a:t>
            </a:r>
            <a:r>
              <a:rPr lang="en-US" sz="2800" dirty="0"/>
              <a:t> learnability” FSE’08</a:t>
            </a:r>
          </a:p>
          <a:p>
            <a:r>
              <a:rPr lang="de-DE" sz="2800" dirty="0"/>
              <a:t>Martin </a:t>
            </a:r>
            <a:r>
              <a:rPr lang="de-DE" sz="2800" dirty="0" err="1"/>
              <a:t>Monperrus</a:t>
            </a:r>
            <a:r>
              <a:rPr lang="de-DE" sz="2800" dirty="0"/>
              <a:t>, Michael Eichberg, Elif Tekes,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en-US" sz="2800" dirty="0"/>
              <a:t>Mira </a:t>
            </a:r>
            <a:r>
              <a:rPr lang="en-US" sz="2800" dirty="0" err="1"/>
              <a:t>Mezini</a:t>
            </a:r>
            <a:r>
              <a:rPr lang="en-US" sz="2800" dirty="0"/>
              <a:t>. “What Should Developers Be Aware Of? An Empirical Study on the Directives of API Documentation”. Empirical Software Engineering, 17(6):703–737, 2012.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13295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b="1" dirty="0" smtClean="0">
                <a:solidFill>
                  <a:srgbClr val="6A9CE9"/>
                </a:solidFill>
              </a:rPr>
              <a:t>Plan</a:t>
            </a:r>
            <a:endParaRPr lang="fr-FR" sz="4800" b="1" dirty="0">
              <a:solidFill>
                <a:srgbClr val="6A9CE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Domain-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Specific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Languages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DSLs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Languages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and abstraction gap</a:t>
            </a:r>
          </a:p>
          <a:p>
            <a:pPr lvl="1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Examples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rationale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DSLs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vs General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purpose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languages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taxonomy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rgbClr val="558ED5"/>
                </a:solidFill>
              </a:rPr>
              <a:t>External</a:t>
            </a:r>
            <a:r>
              <a:rPr lang="fr-FR" dirty="0" smtClean="0">
                <a:solidFill>
                  <a:srgbClr val="558ED5"/>
                </a:solidFill>
              </a:rPr>
              <a:t> </a:t>
            </a:r>
            <a:r>
              <a:rPr lang="fr-FR" dirty="0" err="1" smtClean="0">
                <a:solidFill>
                  <a:srgbClr val="558ED5"/>
                </a:solidFill>
              </a:rPr>
              <a:t>DSLs</a:t>
            </a:r>
            <a:endParaRPr lang="fr-FR" dirty="0" smtClean="0">
              <a:solidFill>
                <a:srgbClr val="558ED5"/>
              </a:solidFill>
            </a:endParaRPr>
          </a:p>
          <a:p>
            <a:pPr lvl="1"/>
            <a:r>
              <a:rPr lang="fr-FR" dirty="0" err="1" smtClean="0"/>
              <a:t>Grammar</a:t>
            </a:r>
            <a:r>
              <a:rPr lang="fr-FR" dirty="0"/>
              <a:t> </a:t>
            </a:r>
            <a:r>
              <a:rPr lang="fr-FR" dirty="0" smtClean="0"/>
              <a:t>and </a:t>
            </a:r>
            <a:r>
              <a:rPr lang="fr-FR" dirty="0" err="1" smtClean="0"/>
              <a:t>parsing</a:t>
            </a:r>
            <a:endParaRPr lang="fr-FR" dirty="0" smtClean="0"/>
          </a:p>
          <a:p>
            <a:pPr lvl="1"/>
            <a:r>
              <a:rPr lang="fr-FR" dirty="0" err="1" smtClean="0"/>
              <a:t>Xtext</a:t>
            </a:r>
            <a:endParaRPr lang="fr-FR" dirty="0" smtClean="0"/>
          </a:p>
          <a:p>
            <a:r>
              <a:rPr lang="fr-FR" dirty="0" err="1" smtClean="0">
                <a:solidFill>
                  <a:srgbClr val="A6A6A6"/>
                </a:solidFill>
              </a:rPr>
              <a:t>DSLs</a:t>
            </a:r>
            <a:r>
              <a:rPr lang="fr-FR" dirty="0" smtClean="0">
                <a:solidFill>
                  <a:srgbClr val="A6A6A6"/>
                </a:solidFill>
              </a:rPr>
              <a:t>, </a:t>
            </a:r>
            <a:r>
              <a:rPr lang="fr-FR" dirty="0" err="1" smtClean="0">
                <a:solidFill>
                  <a:srgbClr val="A6A6A6"/>
                </a:solidFill>
              </a:rPr>
              <a:t>DSMLs</a:t>
            </a:r>
            <a:r>
              <a:rPr lang="fr-FR" dirty="0" smtClean="0">
                <a:solidFill>
                  <a:srgbClr val="A6A6A6"/>
                </a:solidFill>
              </a:rPr>
              <a:t>, and (</a:t>
            </a:r>
            <a:r>
              <a:rPr lang="fr-FR" dirty="0" err="1" smtClean="0">
                <a:solidFill>
                  <a:srgbClr val="A6A6A6"/>
                </a:solidFill>
              </a:rPr>
              <a:t>meta</a:t>
            </a:r>
            <a:r>
              <a:rPr lang="fr-FR" dirty="0" smtClean="0">
                <a:solidFill>
                  <a:srgbClr val="A6A6A6"/>
                </a:solidFill>
              </a:rPr>
              <a:t>-)</a:t>
            </a:r>
            <a:r>
              <a:rPr lang="fr-FR" dirty="0" err="1" smtClean="0">
                <a:solidFill>
                  <a:srgbClr val="A6A6A6"/>
                </a:solidFill>
              </a:rPr>
              <a:t>modeling</a:t>
            </a:r>
            <a:endParaRPr lang="fr-FR" dirty="0" smtClean="0">
              <a:solidFill>
                <a:srgbClr val="A6A6A6"/>
              </a:solidFill>
            </a:endParaRP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17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rgbClr val="6A9CE9"/>
                </a:solidFill>
              </a:rPr>
              <a:t>Contract</a:t>
            </a:r>
            <a:endParaRPr lang="fr-FR" sz="4800" b="1" dirty="0">
              <a:solidFill>
                <a:srgbClr val="6A9CE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112568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 smtClean="0">
                <a:solidFill>
                  <a:srgbClr val="A6A6A6"/>
                </a:solidFill>
              </a:rPr>
              <a:t>Better</a:t>
            </a:r>
            <a:r>
              <a:rPr lang="fr-FR" dirty="0" smtClean="0">
                <a:solidFill>
                  <a:srgbClr val="A6A6A6"/>
                </a:solidFill>
              </a:rPr>
              <a:t> </a:t>
            </a:r>
            <a:r>
              <a:rPr lang="fr-FR" dirty="0" err="1" smtClean="0">
                <a:solidFill>
                  <a:srgbClr val="A6A6A6"/>
                </a:solidFill>
              </a:rPr>
              <a:t>understanding</a:t>
            </a:r>
            <a:r>
              <a:rPr lang="fr-FR" dirty="0" smtClean="0">
                <a:solidFill>
                  <a:srgbClr val="A6A6A6"/>
                </a:solidFill>
              </a:rPr>
              <a:t>/source of inspiration of software </a:t>
            </a:r>
            <a:r>
              <a:rPr lang="fr-FR" dirty="0" err="1" smtClean="0">
                <a:solidFill>
                  <a:srgbClr val="A6A6A6"/>
                </a:solidFill>
              </a:rPr>
              <a:t>languages</a:t>
            </a:r>
            <a:r>
              <a:rPr lang="fr-FR" dirty="0" smtClean="0">
                <a:solidFill>
                  <a:srgbClr val="A6A6A6"/>
                </a:solidFill>
              </a:rPr>
              <a:t> and </a:t>
            </a:r>
            <a:r>
              <a:rPr lang="fr-FR" dirty="0" err="1" smtClean="0">
                <a:solidFill>
                  <a:srgbClr val="A6A6A6"/>
                </a:solidFill>
              </a:rPr>
              <a:t>DSLs</a:t>
            </a:r>
            <a:endParaRPr lang="fr-FR" dirty="0" smtClean="0">
              <a:solidFill>
                <a:srgbClr val="A6A6A6"/>
              </a:solidFill>
            </a:endParaRPr>
          </a:p>
          <a:p>
            <a:pPr lvl="1"/>
            <a:r>
              <a:rPr lang="fr-FR" dirty="0" err="1" smtClean="0">
                <a:solidFill>
                  <a:srgbClr val="A6A6A6"/>
                </a:solidFill>
              </a:rPr>
              <a:t>Revisit</a:t>
            </a:r>
            <a:r>
              <a:rPr lang="fr-FR" dirty="0" smtClean="0">
                <a:solidFill>
                  <a:srgbClr val="A6A6A6"/>
                </a:solidFill>
              </a:rPr>
              <a:t> of </a:t>
            </a:r>
            <a:r>
              <a:rPr lang="fr-FR" dirty="0" err="1" smtClean="0">
                <a:solidFill>
                  <a:srgbClr val="A6A6A6"/>
                </a:solidFill>
              </a:rPr>
              <a:t>history</a:t>
            </a:r>
            <a:r>
              <a:rPr lang="fr-FR" dirty="0" smtClean="0">
                <a:solidFill>
                  <a:srgbClr val="A6A6A6"/>
                </a:solidFill>
              </a:rPr>
              <a:t> and </a:t>
            </a:r>
            <a:r>
              <a:rPr lang="fr-FR" dirty="0" err="1" smtClean="0">
                <a:solidFill>
                  <a:srgbClr val="A6A6A6"/>
                </a:solidFill>
              </a:rPr>
              <a:t>existing</a:t>
            </a:r>
            <a:r>
              <a:rPr lang="fr-FR" dirty="0" smtClean="0">
                <a:solidFill>
                  <a:srgbClr val="A6A6A6"/>
                </a:solidFill>
              </a:rPr>
              <a:t> </a:t>
            </a:r>
            <a:r>
              <a:rPr lang="fr-FR" dirty="0" err="1" smtClean="0">
                <a:solidFill>
                  <a:srgbClr val="A6A6A6"/>
                </a:solidFill>
              </a:rPr>
              <a:t>languages</a:t>
            </a:r>
            <a:endParaRPr lang="fr-FR" dirty="0" smtClean="0">
              <a:solidFill>
                <a:srgbClr val="A6A6A6"/>
              </a:solidFill>
            </a:endParaRP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err="1" smtClean="0"/>
              <a:t>Foundations</a:t>
            </a:r>
            <a:r>
              <a:rPr lang="fr-FR" dirty="0" smtClean="0"/>
              <a:t> and practice of </a:t>
            </a:r>
            <a:r>
              <a:rPr lang="fr-FR" dirty="0" err="1" smtClean="0"/>
              <a:t>Xtext</a:t>
            </a:r>
            <a:endParaRPr lang="fr-FR" dirty="0" smtClean="0"/>
          </a:p>
          <a:p>
            <a:pPr lvl="1"/>
            <a:r>
              <a:rPr lang="fr-FR" dirty="0" smtClean="0"/>
              <a:t>State-of-the-art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workbench</a:t>
            </a:r>
            <a:r>
              <a:rPr lang="fr-FR" dirty="0"/>
              <a:t> </a:t>
            </a:r>
            <a:r>
              <a:rPr lang="fr-FR" dirty="0" smtClean="0"/>
              <a:t>(Most </a:t>
            </a:r>
            <a:r>
              <a:rPr lang="fr-FR" dirty="0" err="1"/>
              <a:t>Innovative</a:t>
            </a:r>
            <a:r>
              <a:rPr lang="fr-FR" dirty="0"/>
              <a:t> </a:t>
            </a:r>
            <a:r>
              <a:rPr lang="fr-FR" dirty="0" smtClean="0"/>
              <a:t>Eclipse Project in 2010</a:t>
            </a:r>
            <a:r>
              <a:rPr lang="fr-FR" dirty="0"/>
              <a:t>, mature and  </a:t>
            </a:r>
            <a:r>
              <a:rPr lang="fr-FR" dirty="0" err="1"/>
              <a:t>used</a:t>
            </a:r>
            <a:r>
              <a:rPr lang="fr-FR" dirty="0"/>
              <a:t> in a </a:t>
            </a:r>
            <a:r>
              <a:rPr lang="fr-FR" dirty="0" err="1"/>
              <a:t>variety</a:t>
            </a:r>
            <a:r>
              <a:rPr lang="fr-FR" dirty="0"/>
              <a:t> of </a:t>
            </a:r>
            <a:r>
              <a:rPr lang="fr-FR" dirty="0" smtClean="0"/>
              <a:t>industries)</a:t>
            </a:r>
          </a:p>
          <a:p>
            <a:endParaRPr lang="fr-FR" dirty="0"/>
          </a:p>
          <a:p>
            <a:r>
              <a:rPr lang="fr-FR" dirty="0" err="1" smtClean="0">
                <a:solidFill>
                  <a:srgbClr val="A6A6A6"/>
                </a:solidFill>
              </a:rPr>
              <a:t>Models</a:t>
            </a:r>
            <a:r>
              <a:rPr lang="fr-FR" dirty="0" smtClean="0">
                <a:solidFill>
                  <a:srgbClr val="A6A6A6"/>
                </a:solidFill>
              </a:rPr>
              <a:t> and </a:t>
            </a:r>
            <a:r>
              <a:rPr lang="fr-FR" dirty="0" err="1" smtClean="0">
                <a:solidFill>
                  <a:srgbClr val="A6A6A6"/>
                </a:solidFill>
              </a:rPr>
              <a:t>Languages</a:t>
            </a:r>
            <a:endParaRPr lang="fr-FR" dirty="0" smtClean="0">
              <a:solidFill>
                <a:srgbClr val="A6A6A6"/>
              </a:solidFill>
            </a:endParaRPr>
          </a:p>
          <a:p>
            <a:pPr lvl="1"/>
            <a:r>
              <a:rPr lang="fr-FR" dirty="0" err="1" smtClean="0">
                <a:solidFill>
                  <a:srgbClr val="A6A6A6"/>
                </a:solidFill>
              </a:rPr>
              <a:t>Perhaps</a:t>
            </a:r>
            <a:r>
              <a:rPr lang="fr-FR" dirty="0" smtClean="0">
                <a:solidFill>
                  <a:srgbClr val="A6A6A6"/>
                </a:solidFill>
              </a:rPr>
              <a:t> a more </a:t>
            </a:r>
            <a:r>
              <a:rPr lang="fr-FR" dirty="0" err="1" smtClean="0">
                <a:solidFill>
                  <a:srgbClr val="A6A6A6"/>
                </a:solidFill>
              </a:rPr>
              <a:t>concrete</a:t>
            </a:r>
            <a:r>
              <a:rPr lang="fr-FR" dirty="0" smtClean="0">
                <a:solidFill>
                  <a:srgbClr val="A6A6A6"/>
                </a:solidFill>
              </a:rPr>
              <a:t> </a:t>
            </a:r>
            <a:r>
              <a:rPr lang="fr-FR" dirty="0" err="1" smtClean="0">
                <a:solidFill>
                  <a:srgbClr val="A6A6A6"/>
                </a:solidFill>
              </a:rPr>
              <a:t>way</a:t>
            </a:r>
            <a:r>
              <a:rPr lang="fr-FR" dirty="0" smtClean="0">
                <a:solidFill>
                  <a:srgbClr val="A6A6A6"/>
                </a:solidFill>
              </a:rPr>
              <a:t> to </a:t>
            </a:r>
            <a:r>
              <a:rPr lang="fr-FR" dirty="0" err="1" smtClean="0">
                <a:solidFill>
                  <a:srgbClr val="A6A6A6"/>
                </a:solidFill>
              </a:rPr>
              <a:t>see</a:t>
            </a:r>
            <a:r>
              <a:rPr lang="fr-FR" dirty="0" smtClean="0">
                <a:solidFill>
                  <a:srgbClr val="A6A6A6"/>
                </a:solidFill>
              </a:rPr>
              <a:t> </a:t>
            </a:r>
            <a:r>
              <a:rPr lang="fr-FR" dirty="0" err="1" smtClean="0">
                <a:solidFill>
                  <a:srgbClr val="A6A6A6"/>
                </a:solidFill>
              </a:rPr>
              <a:t>models</a:t>
            </a:r>
            <a:r>
              <a:rPr lang="fr-FR" dirty="0" smtClean="0">
                <a:solidFill>
                  <a:srgbClr val="A6A6A6"/>
                </a:solidFill>
              </a:rPr>
              <a:t>, </a:t>
            </a:r>
            <a:r>
              <a:rPr lang="fr-FR" dirty="0" err="1" smtClean="0">
                <a:solidFill>
                  <a:srgbClr val="A6A6A6"/>
                </a:solidFill>
              </a:rPr>
              <a:t>metamodels</a:t>
            </a:r>
            <a:r>
              <a:rPr lang="fr-FR" dirty="0" smtClean="0">
                <a:solidFill>
                  <a:srgbClr val="A6A6A6"/>
                </a:solidFill>
              </a:rPr>
              <a:t> and MDE (IDM in french)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4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347864" y="2636912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pture d’écran 2015-09-23 à 07.20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445224"/>
            <a:ext cx="1251449" cy="1296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4" y="5877272"/>
            <a:ext cx="863600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4941168"/>
            <a:ext cx="812800" cy="850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808" y="4725144"/>
            <a:ext cx="939800" cy="850900"/>
          </a:xfrm>
          <a:prstGeom prst="rect">
            <a:avLst/>
          </a:prstGeom>
        </p:spPr>
      </p:pic>
      <p:pic>
        <p:nvPicPr>
          <p:cNvPr id="10" name="Image 8" descr="téléchargement (5)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" y="4149080"/>
            <a:ext cx="2232248" cy="13103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5776" y="5877272"/>
            <a:ext cx="2520280" cy="675075"/>
          </a:xfrm>
          <a:prstGeom prst="rect">
            <a:avLst/>
          </a:prstGeom>
        </p:spPr>
      </p:pic>
      <p:pic>
        <p:nvPicPr>
          <p:cNvPr id="26" name="Picture 25" descr="Capture d’écran 2015-09-23 à 07.30.4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0"/>
            <a:ext cx="5508104" cy="2516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0152" y="0"/>
            <a:ext cx="3203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#1 How to design, create, and  support dedicated </a:t>
            </a:r>
            <a:r>
              <a:rPr lang="en-US" sz="2400" b="1" u="sng" dirty="0" smtClean="0">
                <a:solidFill>
                  <a:srgbClr val="FF0000"/>
                </a:solidFill>
              </a:rPr>
              <a:t>languages</a:t>
            </a:r>
            <a:r>
              <a:rPr lang="en-US" sz="2400" b="1" dirty="0" smtClean="0">
                <a:solidFill>
                  <a:srgbClr val="FF0000"/>
                </a:solidFill>
              </a:rPr>
              <a:t> (DSLs)?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35486" y="2852936"/>
            <a:ext cx="3203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#2 How to </a:t>
            </a:r>
            <a:r>
              <a:rPr lang="en-US" sz="2400" b="1" u="sng" dirty="0" smtClean="0">
                <a:solidFill>
                  <a:srgbClr val="FF0000"/>
                </a:solidFill>
              </a:rPr>
              <a:t>transform</a:t>
            </a:r>
            <a:r>
              <a:rPr lang="en-US" sz="2400" b="1" dirty="0" smtClean="0">
                <a:solidFill>
                  <a:srgbClr val="FF0000"/>
                </a:solidFill>
              </a:rPr>
              <a:t> models/programs?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45830" y="5517232"/>
            <a:ext cx="320384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#4 How do frameworks internally work?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40152" y="4221088"/>
            <a:ext cx="3203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#3 How to manage variability/variants? 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352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347864" y="2636912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pture d’écran 2015-09-23 à 07.20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445224"/>
            <a:ext cx="1251449" cy="1296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4" y="5877272"/>
            <a:ext cx="863600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4941168"/>
            <a:ext cx="812800" cy="850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808" y="4725144"/>
            <a:ext cx="939800" cy="850900"/>
          </a:xfrm>
          <a:prstGeom prst="rect">
            <a:avLst/>
          </a:prstGeom>
        </p:spPr>
      </p:pic>
      <p:pic>
        <p:nvPicPr>
          <p:cNvPr id="10" name="Image 8" descr="téléchargement (5)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" y="4149080"/>
            <a:ext cx="2232248" cy="13103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5776" y="5877272"/>
            <a:ext cx="2520280" cy="675075"/>
          </a:xfrm>
          <a:prstGeom prst="rect">
            <a:avLst/>
          </a:prstGeom>
        </p:spPr>
      </p:pic>
      <p:pic>
        <p:nvPicPr>
          <p:cNvPr id="26" name="Picture 25" descr="Capture d’écran 2015-09-23 à 07.30.4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0"/>
            <a:ext cx="5508104" cy="2516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0152" y="0"/>
            <a:ext cx="32038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#1 How to design, create, and  support dedicated </a:t>
            </a:r>
            <a:r>
              <a:rPr lang="en-US" sz="2800" b="1" u="sng" dirty="0" smtClean="0">
                <a:solidFill>
                  <a:srgbClr val="FF0000"/>
                </a:solidFill>
              </a:rPr>
              <a:t>languages</a:t>
            </a:r>
            <a:r>
              <a:rPr lang="en-US" sz="2800" b="1" dirty="0" smtClean="0">
                <a:solidFill>
                  <a:srgbClr val="FF0000"/>
                </a:solidFill>
              </a:rPr>
              <a:t> (DSLs)?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35486" y="2852936"/>
            <a:ext cx="3203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#2 How to </a:t>
            </a:r>
            <a:r>
              <a:rPr lang="en-US" sz="2400" b="1" u="sng" dirty="0" smtClean="0">
                <a:solidFill>
                  <a:schemeClr val="bg1">
                    <a:lumMod val="65000"/>
                  </a:schemeClr>
                </a:solidFill>
              </a:rPr>
              <a:t>transform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 models/programs?</a:t>
            </a: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45830" y="5517232"/>
            <a:ext cx="320384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#4 How do frameworks internally work?</a:t>
            </a: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40152" y="4221088"/>
            <a:ext cx="3203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#3 How to manage variability/variants? </a:t>
            </a: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26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Plan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>
                <a:solidFill>
                  <a:srgbClr val="558ED5"/>
                </a:solidFill>
              </a:rPr>
              <a:t>Domain-</a:t>
            </a:r>
            <a:r>
              <a:rPr lang="fr-FR" dirty="0" err="1" smtClean="0">
                <a:solidFill>
                  <a:srgbClr val="558ED5"/>
                </a:solidFill>
              </a:rPr>
              <a:t>Specific</a:t>
            </a:r>
            <a:r>
              <a:rPr lang="fr-FR" dirty="0" smtClean="0">
                <a:solidFill>
                  <a:srgbClr val="558ED5"/>
                </a:solidFill>
              </a:rPr>
              <a:t> </a:t>
            </a:r>
            <a:r>
              <a:rPr lang="fr-FR" dirty="0" err="1" smtClean="0">
                <a:solidFill>
                  <a:srgbClr val="558ED5"/>
                </a:solidFill>
              </a:rPr>
              <a:t>Languages</a:t>
            </a:r>
            <a:r>
              <a:rPr lang="fr-FR" dirty="0" smtClean="0">
                <a:solidFill>
                  <a:srgbClr val="558ED5"/>
                </a:solidFill>
              </a:rPr>
              <a:t> (</a:t>
            </a:r>
            <a:r>
              <a:rPr lang="fr-FR" dirty="0" err="1" smtClean="0">
                <a:solidFill>
                  <a:srgbClr val="558ED5"/>
                </a:solidFill>
              </a:rPr>
              <a:t>DSLs</a:t>
            </a:r>
            <a:r>
              <a:rPr lang="fr-FR" dirty="0" smtClean="0">
                <a:solidFill>
                  <a:srgbClr val="558ED5"/>
                </a:solidFill>
              </a:rPr>
              <a:t>)</a:t>
            </a:r>
          </a:p>
          <a:p>
            <a:pPr lvl="1"/>
            <a:r>
              <a:rPr lang="fr-FR" dirty="0" err="1" smtClean="0"/>
              <a:t>Languages</a:t>
            </a:r>
            <a:r>
              <a:rPr lang="fr-FR" dirty="0" smtClean="0"/>
              <a:t> and abstraction gap</a:t>
            </a:r>
          </a:p>
          <a:p>
            <a:pPr lvl="1"/>
            <a:r>
              <a:rPr lang="fr-FR" dirty="0" err="1" smtClean="0"/>
              <a:t>Examples</a:t>
            </a:r>
            <a:r>
              <a:rPr lang="fr-FR" dirty="0" smtClean="0"/>
              <a:t> and </a:t>
            </a:r>
            <a:r>
              <a:rPr lang="fr-FR" dirty="0" err="1" smtClean="0"/>
              <a:t>rationale</a:t>
            </a:r>
            <a:endParaRPr lang="fr-FR" dirty="0" smtClean="0"/>
          </a:p>
          <a:p>
            <a:pPr lvl="1"/>
            <a:r>
              <a:rPr lang="fr-FR" dirty="0" err="1" smtClean="0"/>
              <a:t>DSLs</a:t>
            </a:r>
            <a:r>
              <a:rPr lang="fr-FR" dirty="0" smtClean="0"/>
              <a:t> vs General </a:t>
            </a:r>
            <a:r>
              <a:rPr lang="fr-FR" dirty="0" err="1" smtClean="0"/>
              <a:t>purpose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r>
              <a:rPr lang="fr-FR" dirty="0" smtClean="0"/>
              <a:t>, </a:t>
            </a:r>
            <a:r>
              <a:rPr lang="fr-FR" dirty="0" err="1" smtClean="0"/>
              <a:t>taxonomy</a:t>
            </a:r>
            <a:endParaRPr lang="fr-FR" dirty="0" smtClean="0"/>
          </a:p>
          <a:p>
            <a:r>
              <a:rPr lang="fr-FR" dirty="0" err="1" smtClean="0">
                <a:solidFill>
                  <a:srgbClr val="558ED5"/>
                </a:solidFill>
              </a:rPr>
              <a:t>External</a:t>
            </a:r>
            <a:r>
              <a:rPr lang="fr-FR" dirty="0" smtClean="0">
                <a:solidFill>
                  <a:srgbClr val="558ED5"/>
                </a:solidFill>
              </a:rPr>
              <a:t> </a:t>
            </a:r>
            <a:r>
              <a:rPr lang="fr-FR" dirty="0" err="1" smtClean="0">
                <a:solidFill>
                  <a:srgbClr val="558ED5"/>
                </a:solidFill>
              </a:rPr>
              <a:t>DSLs</a:t>
            </a:r>
            <a:endParaRPr lang="fr-FR" dirty="0" smtClean="0">
              <a:solidFill>
                <a:srgbClr val="558ED5"/>
              </a:solidFill>
            </a:endParaRPr>
          </a:p>
          <a:p>
            <a:pPr lvl="1"/>
            <a:r>
              <a:rPr lang="fr-FR" dirty="0" err="1" smtClean="0"/>
              <a:t>Grammar</a:t>
            </a:r>
            <a:r>
              <a:rPr lang="fr-FR" dirty="0"/>
              <a:t> </a:t>
            </a:r>
            <a:r>
              <a:rPr lang="fr-FR" dirty="0" smtClean="0"/>
              <a:t>and </a:t>
            </a:r>
            <a:r>
              <a:rPr lang="fr-FR" dirty="0" err="1" smtClean="0"/>
              <a:t>parsing</a:t>
            </a:r>
            <a:endParaRPr lang="fr-FR" dirty="0" smtClean="0"/>
          </a:p>
          <a:p>
            <a:pPr lvl="1"/>
            <a:r>
              <a:rPr lang="fr-FR" dirty="0" err="1" smtClean="0"/>
              <a:t>Xtext</a:t>
            </a:r>
            <a:endParaRPr lang="fr-FR" dirty="0" smtClean="0"/>
          </a:p>
          <a:p>
            <a:r>
              <a:rPr lang="fr-FR" dirty="0" err="1" smtClean="0">
                <a:solidFill>
                  <a:srgbClr val="558ED5"/>
                </a:solidFill>
              </a:rPr>
              <a:t>DSLs</a:t>
            </a:r>
            <a:r>
              <a:rPr lang="fr-FR" dirty="0" smtClean="0">
                <a:solidFill>
                  <a:srgbClr val="558ED5"/>
                </a:solidFill>
              </a:rPr>
              <a:t>, </a:t>
            </a:r>
            <a:r>
              <a:rPr lang="fr-FR" dirty="0" err="1" smtClean="0">
                <a:solidFill>
                  <a:srgbClr val="558ED5"/>
                </a:solidFill>
              </a:rPr>
              <a:t>DSMLs</a:t>
            </a:r>
            <a:r>
              <a:rPr lang="fr-FR" dirty="0" smtClean="0">
                <a:solidFill>
                  <a:srgbClr val="558ED5"/>
                </a:solidFill>
              </a:rPr>
              <a:t>, and (</a:t>
            </a:r>
            <a:r>
              <a:rPr lang="fr-FR" dirty="0" err="1" smtClean="0">
                <a:solidFill>
                  <a:srgbClr val="558ED5"/>
                </a:solidFill>
              </a:rPr>
              <a:t>meta</a:t>
            </a:r>
            <a:r>
              <a:rPr lang="fr-FR" dirty="0" smtClean="0">
                <a:solidFill>
                  <a:srgbClr val="558ED5"/>
                </a:solidFill>
              </a:rPr>
              <a:t>-)</a:t>
            </a:r>
            <a:r>
              <a:rPr lang="fr-FR" dirty="0" err="1" smtClean="0">
                <a:solidFill>
                  <a:srgbClr val="558ED5"/>
                </a:solidFill>
              </a:rPr>
              <a:t>modeling</a:t>
            </a:r>
            <a:endParaRPr lang="fr-FR" dirty="0" smtClean="0">
              <a:solidFill>
                <a:srgbClr val="558ED5"/>
              </a:solidFill>
            </a:endParaRP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1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Contract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112568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understanding</a:t>
            </a:r>
            <a:r>
              <a:rPr lang="fr-FR" dirty="0" smtClean="0"/>
              <a:t>/source of inspiration of software </a:t>
            </a:r>
            <a:r>
              <a:rPr lang="fr-FR" dirty="0" err="1" smtClean="0"/>
              <a:t>languages</a:t>
            </a:r>
            <a:r>
              <a:rPr lang="fr-FR" dirty="0" smtClean="0"/>
              <a:t> and </a:t>
            </a:r>
            <a:r>
              <a:rPr lang="fr-FR" dirty="0" err="1" smtClean="0"/>
              <a:t>DSLs</a:t>
            </a:r>
            <a:endParaRPr lang="fr-FR" dirty="0" smtClean="0"/>
          </a:p>
          <a:p>
            <a:pPr lvl="1"/>
            <a:r>
              <a:rPr lang="fr-FR" dirty="0" err="1" smtClean="0"/>
              <a:t>Revisit</a:t>
            </a:r>
            <a:r>
              <a:rPr lang="fr-FR" dirty="0" smtClean="0"/>
              <a:t> of </a:t>
            </a:r>
            <a:r>
              <a:rPr lang="fr-FR" dirty="0" err="1" smtClean="0"/>
              <a:t>history</a:t>
            </a:r>
            <a:r>
              <a:rPr lang="fr-FR" dirty="0" smtClean="0"/>
              <a:t> and </a:t>
            </a:r>
            <a:r>
              <a:rPr lang="fr-FR" dirty="0" err="1" smtClean="0"/>
              <a:t>existing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Foundations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and practice of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Xtext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State-of-the-art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language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workbench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(Most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Innovative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Eclipse Project in 2010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, mature and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used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in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variety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industries)</a:t>
            </a:r>
          </a:p>
          <a:p>
            <a:endParaRPr lang="fr-FR" dirty="0"/>
          </a:p>
          <a:p>
            <a:r>
              <a:rPr lang="fr-FR" dirty="0" err="1" smtClean="0">
                <a:solidFill>
                  <a:srgbClr val="A6A6A6"/>
                </a:solidFill>
              </a:rPr>
              <a:t>Models</a:t>
            </a:r>
            <a:r>
              <a:rPr lang="fr-FR" dirty="0" smtClean="0">
                <a:solidFill>
                  <a:srgbClr val="A6A6A6"/>
                </a:solidFill>
              </a:rPr>
              <a:t> and </a:t>
            </a:r>
            <a:r>
              <a:rPr lang="fr-FR" dirty="0" err="1" smtClean="0">
                <a:solidFill>
                  <a:srgbClr val="A6A6A6"/>
                </a:solidFill>
              </a:rPr>
              <a:t>Languages</a:t>
            </a:r>
            <a:endParaRPr lang="fr-FR" dirty="0" smtClean="0">
              <a:solidFill>
                <a:srgbClr val="A6A6A6"/>
              </a:solidFill>
            </a:endParaRPr>
          </a:p>
          <a:p>
            <a:pPr lvl="1"/>
            <a:r>
              <a:rPr lang="fr-FR" dirty="0" err="1" smtClean="0">
                <a:solidFill>
                  <a:srgbClr val="A6A6A6"/>
                </a:solidFill>
              </a:rPr>
              <a:t>Perhaps</a:t>
            </a:r>
            <a:r>
              <a:rPr lang="fr-FR" dirty="0" smtClean="0">
                <a:solidFill>
                  <a:srgbClr val="A6A6A6"/>
                </a:solidFill>
              </a:rPr>
              <a:t> a more </a:t>
            </a:r>
            <a:r>
              <a:rPr lang="fr-FR" dirty="0" err="1" smtClean="0">
                <a:solidFill>
                  <a:srgbClr val="A6A6A6"/>
                </a:solidFill>
              </a:rPr>
              <a:t>concrete</a:t>
            </a:r>
            <a:r>
              <a:rPr lang="fr-FR" dirty="0" smtClean="0">
                <a:solidFill>
                  <a:srgbClr val="A6A6A6"/>
                </a:solidFill>
              </a:rPr>
              <a:t> </a:t>
            </a:r>
            <a:r>
              <a:rPr lang="fr-FR" dirty="0" err="1" smtClean="0">
                <a:solidFill>
                  <a:srgbClr val="A6A6A6"/>
                </a:solidFill>
              </a:rPr>
              <a:t>way</a:t>
            </a:r>
            <a:r>
              <a:rPr lang="fr-FR" dirty="0" smtClean="0">
                <a:solidFill>
                  <a:srgbClr val="A6A6A6"/>
                </a:solidFill>
              </a:rPr>
              <a:t> to </a:t>
            </a:r>
            <a:r>
              <a:rPr lang="fr-FR" dirty="0" err="1" smtClean="0">
                <a:solidFill>
                  <a:srgbClr val="A6A6A6"/>
                </a:solidFill>
              </a:rPr>
              <a:t>see</a:t>
            </a:r>
            <a:r>
              <a:rPr lang="fr-FR" dirty="0" smtClean="0">
                <a:solidFill>
                  <a:srgbClr val="A6A6A6"/>
                </a:solidFill>
              </a:rPr>
              <a:t> </a:t>
            </a:r>
            <a:r>
              <a:rPr lang="fr-FR" dirty="0" err="1" smtClean="0">
                <a:solidFill>
                  <a:srgbClr val="A6A6A6"/>
                </a:solidFill>
              </a:rPr>
              <a:t>models</a:t>
            </a:r>
            <a:r>
              <a:rPr lang="fr-FR" dirty="0" smtClean="0">
                <a:solidFill>
                  <a:srgbClr val="A6A6A6"/>
                </a:solidFill>
              </a:rPr>
              <a:t>, </a:t>
            </a:r>
            <a:r>
              <a:rPr lang="fr-FR" dirty="0" err="1" smtClean="0">
                <a:solidFill>
                  <a:srgbClr val="A6A6A6"/>
                </a:solidFill>
              </a:rPr>
              <a:t>metamodels</a:t>
            </a:r>
            <a:r>
              <a:rPr lang="fr-FR" dirty="0" smtClean="0">
                <a:solidFill>
                  <a:srgbClr val="A6A6A6"/>
                </a:solidFill>
              </a:rPr>
              <a:t> and MDE (IDM in french)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7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11560" y="980728"/>
            <a:ext cx="8136212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What are DSLs</a:t>
            </a:r>
          </a:p>
          <a:p>
            <a:pPr algn="ctr" defTabSz="457200"/>
            <a:endParaRPr lang="nl-BE" sz="5400" b="1" dirty="0" smtClean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Where are DSLs</a:t>
            </a:r>
          </a:p>
          <a:p>
            <a:pPr algn="ctr" defTabSz="457200"/>
            <a:endParaRPr lang="nl-BE" sz="5400" b="1" dirty="0" smtClean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Why DSLs (will) matter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97647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The (Hi)Story of Software Engineering / Computer Science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Image 4" descr="turingMachin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48880"/>
            <a:ext cx="5045816" cy="3456384"/>
          </a:xfrm>
          <a:prstGeom prst="rect">
            <a:avLst/>
          </a:prstGeom>
        </p:spPr>
      </p:pic>
      <p:pic>
        <p:nvPicPr>
          <p:cNvPr id="6" name="Image 5" descr="turingala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76871"/>
            <a:ext cx="3096344" cy="358596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932040" y="1628800"/>
            <a:ext cx="2056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b="1" dirty="0" smtClean="0"/>
              <a:t>1937</a:t>
            </a:r>
            <a:endParaRPr lang="fr-FR" sz="7200" b="1" dirty="0"/>
          </a:p>
        </p:txBody>
      </p:sp>
    </p:spTree>
    <p:extLst>
      <p:ext uri="{BB962C8B-B14F-4D97-AF65-F5344CB8AC3E}">
        <p14:creationId xmlns:p14="http://schemas.microsoft.com/office/powerpoint/2010/main" val="2287353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fr-FR" dirty="0" err="1" smtClean="0"/>
              <a:t>Infinite</a:t>
            </a:r>
            <a:r>
              <a:rPr lang="fr-FR" dirty="0" smtClean="0"/>
              <a:t> tape </a:t>
            </a:r>
            <a:r>
              <a:rPr lang="fr-FR" dirty="0" err="1" smtClean="0"/>
              <a:t>divided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</a:t>
            </a:r>
            <a:r>
              <a:rPr lang="fr-FR" dirty="0" err="1" smtClean="0"/>
              <a:t>Cells</a:t>
            </a:r>
            <a:r>
              <a:rPr lang="fr-FR" dirty="0" smtClean="0"/>
              <a:t> (0 or 1)</a:t>
            </a:r>
          </a:p>
          <a:p>
            <a:r>
              <a:rPr lang="fr-FR" dirty="0" smtClean="0"/>
              <a:t>Read-</a:t>
            </a:r>
            <a:r>
              <a:rPr lang="fr-FR" dirty="0" err="1" smtClean="0"/>
              <a:t>Write</a:t>
            </a:r>
            <a:r>
              <a:rPr lang="fr-FR" dirty="0" smtClean="0"/>
              <a:t> Head</a:t>
            </a:r>
          </a:p>
          <a:p>
            <a:r>
              <a:rPr lang="fr-FR" dirty="0" err="1" smtClean="0"/>
              <a:t>Transitition</a:t>
            </a:r>
            <a:r>
              <a:rPr lang="fr-FR" dirty="0" smtClean="0"/>
              <a:t> </a:t>
            </a:r>
            <a:r>
              <a:rPr lang="fr-FR" dirty="0" err="1" smtClean="0"/>
              <a:t>rules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Image 4" descr="InitialConfig (1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4581128"/>
            <a:ext cx="9865096" cy="2070137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Turing Machine </a:t>
            </a:r>
            <a:b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fr-FR" sz="3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Image 6" descr="Capture d’écran 2013-09-23 à 11.47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789040"/>
            <a:ext cx="7162800" cy="914400"/>
          </a:xfrm>
          <a:prstGeom prst="rect">
            <a:avLst/>
          </a:prstGeom>
        </p:spPr>
      </p:pic>
      <p:pic>
        <p:nvPicPr>
          <p:cNvPr id="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14943">
            <a:off x="6397109" y="3224860"/>
            <a:ext cx="917182" cy="69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4607496" y="2348880"/>
            <a:ext cx="4536504" cy="830997"/>
          </a:xfrm>
          <a:prstGeom prst="rect">
            <a:avLst/>
          </a:prstGeom>
          <a:noFill/>
          <a:ln>
            <a:solidFill>
              <a:schemeClr val="tx1"/>
            </a:solidFill>
            <a:prstDash val="dot"/>
          </a:ln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Write</a:t>
            </a:r>
            <a:r>
              <a:rPr lang="fr-FR" sz="2400" b="1" dirty="0" smtClean="0"/>
              <a:t> a </a:t>
            </a:r>
            <a:r>
              <a:rPr lang="fr-FR" sz="2400" b="1" dirty="0" err="1" smtClean="0"/>
              <a:t>symbol</a:t>
            </a:r>
            <a:endParaRPr lang="fr-FR" sz="2400" b="1" dirty="0" smtClean="0"/>
          </a:p>
          <a:p>
            <a:r>
              <a:rPr lang="fr-FR" sz="2400" b="1" dirty="0"/>
              <a:t>o</a:t>
            </a:r>
            <a:r>
              <a:rPr lang="fr-FR" sz="2400" b="1" dirty="0" smtClean="0"/>
              <a:t>r move to </a:t>
            </a:r>
            <a:r>
              <a:rPr lang="fr-FR" sz="2400" b="1" dirty="0" err="1" smtClean="0"/>
              <a:t>left</a:t>
            </a:r>
            <a:r>
              <a:rPr lang="fr-FR" sz="2400" b="1" dirty="0"/>
              <a:t> </a:t>
            </a:r>
            <a:r>
              <a:rPr lang="fr-FR" sz="2400" b="1" dirty="0" smtClean="0"/>
              <a:t>(&gt;&gt;) or right (&lt;&lt;) 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875239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Turing Machine </a:t>
            </a:r>
            <a:b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fr-FR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~ </a:t>
            </a:r>
            <a:r>
              <a:rPr lang="fr-FR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kind</a:t>
            </a:r>
            <a:r>
              <a:rPr lang="fr-FR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of state machine</a:t>
            </a:r>
            <a:endParaRPr lang="fr-FR" sz="3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Espace réservé du contenu 4" descr="AddOne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r="9220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07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58ED5"/>
                </a:solidFill>
              </a:rPr>
              <a:t>Material</a:t>
            </a:r>
            <a:endParaRPr lang="en-US" b="1" dirty="0">
              <a:solidFill>
                <a:srgbClr val="558ED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	</a:t>
            </a:r>
          </a:p>
          <a:p>
            <a:pPr marL="0" indent="0" algn="ctr">
              <a:buNone/>
            </a:pPr>
            <a:r>
              <a:rPr lang="en-US" b="1" dirty="0"/>
              <a:t>	</a:t>
            </a:r>
            <a:endParaRPr lang="en-US" b="1" dirty="0" smtClean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>
                <a:hlinkClick r:id="rId2"/>
              </a:rPr>
              <a:t>https://github.com/acherm/teaching-MDE-</a:t>
            </a:r>
            <a:r>
              <a:rPr lang="en-US" b="1" dirty="0" smtClean="0">
                <a:hlinkClick r:id="rId2"/>
              </a:rPr>
              <a:t>MIAGE1718</a:t>
            </a:r>
            <a:endParaRPr lang="en-US" b="1" dirty="0" smtClean="0"/>
          </a:p>
          <a:p>
            <a:pPr marL="0" indent="0" algn="ctr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8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Successor</a:t>
            </a:r>
            <a:r>
              <a:rPr lang="fr-FR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fr-FR" sz="36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add</a:t>
            </a:r>
            <a:r>
              <a:rPr lang="fr-FR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-one) </a:t>
            </a:r>
            <a:r>
              <a:rPr lang="fr-FR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</a:t>
            </a:r>
            <a:r>
              <a:rPr lang="fr-FR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br>
              <a:rPr lang="fr-FR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fr-FR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assuming</a:t>
            </a:r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that</a:t>
            </a:r>
            <a:r>
              <a:rPr lang="fr-FR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fr-FR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number</a:t>
            </a:r>
            <a:r>
              <a:rPr lang="fr-FR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n as a block of n+1 copies of the </a:t>
            </a:r>
            <a:r>
              <a:rPr lang="fr-FR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symbol</a:t>
            </a:r>
            <a:r>
              <a:rPr lang="fr-FR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‘1’ on the </a:t>
            </a:r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tape (</a:t>
            </a:r>
            <a:r>
              <a:rPr lang="fr-FR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here</a:t>
            </a:r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n=3)</a:t>
            </a:r>
            <a:endParaRPr lang="fr-FR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Espace réservé du contenu 4" descr="TM-0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2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TM-1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70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TM-2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75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TM-3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7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TM-4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7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TM-5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7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TM-6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7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TM-7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7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TM-8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3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TM-9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3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2505" y="980728"/>
            <a:ext cx="5874325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nl-BE" sz="80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IDM (MDE)</a:t>
            </a:r>
          </a:p>
          <a:p>
            <a:pPr algn="ctr" defTabSz="457200"/>
            <a:r>
              <a:rPr lang="en-US" sz="8000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i</a:t>
            </a:r>
            <a:r>
              <a:rPr lang="nl-BE" sz="80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n practice</a:t>
            </a:r>
          </a:p>
          <a:p>
            <a:pPr algn="ctr" defTabSz="457200"/>
            <a:endParaRPr lang="nl-BE" sz="80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330587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TM-10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3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TM-11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3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TM-12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3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Espace réservé du contenu 6" descr="TM-14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3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TM-15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7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TM-16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54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TM-17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21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TM-18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14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TM-19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TM-20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15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Capture d’écran 2014-11-02 à 16.39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417"/>
            <a:ext cx="9144000" cy="678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7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TM-21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17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TM-22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96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Question: </a:t>
            </a:r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what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does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it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compute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?</a:t>
            </a:r>
            <a:endParaRPr lang="fr-FR" sz="3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Espace réservé du contenu 4" descr="AddOne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05" b="-11305"/>
          <a:stretch>
            <a:fillRect/>
          </a:stretch>
        </p:blipFill>
        <p:spPr>
          <a:xfrm>
            <a:off x="611560" y="1844824"/>
            <a:ext cx="8229600" cy="452596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1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AddOne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05" b="-11305"/>
          <a:stretch>
            <a:fillRect/>
          </a:stretch>
        </p:blipFill>
        <p:spPr>
          <a:xfrm>
            <a:off x="611560" y="-171400"/>
            <a:ext cx="8229600" cy="452596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699792" y="4365104"/>
            <a:ext cx="432048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function </a:t>
            </a:r>
            <a:r>
              <a:rPr lang="en-US" sz="2400" b="1" dirty="0" err="1" smtClean="0"/>
              <a:t>succ</a:t>
            </a:r>
            <a:r>
              <a:rPr lang="en-US" sz="2400" b="1" dirty="0" smtClean="0"/>
              <a:t> (n) {</a:t>
            </a:r>
          </a:p>
          <a:p>
            <a:r>
              <a:rPr lang="en-US" sz="2400" b="1" dirty="0" smtClean="0"/>
              <a:t>	return n + 1;</a:t>
            </a:r>
          </a:p>
          <a:p>
            <a:r>
              <a:rPr lang="en-US" sz="2400" b="1" dirty="0"/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2411760" y="6237312"/>
            <a:ext cx="2912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(lambda (x) (+ x </a:t>
            </a:r>
            <a:r>
              <a:rPr lang="fr-FR" sz="2400" b="1" dirty="0" smtClean="0"/>
              <a:t>1)</a:t>
            </a:r>
            <a:r>
              <a:rPr lang="fr-FR" sz="2400" b="1" dirty="0"/>
              <a:t>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15422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Successor</a:t>
            </a:r>
            <a:r>
              <a:rPr lang="fr-FR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fr-FR" sz="36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add</a:t>
            </a:r>
            <a:r>
              <a:rPr lang="fr-FR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-one) </a:t>
            </a:r>
            <a:r>
              <a:rPr lang="fr-FR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</a:t>
            </a:r>
            <a:r>
              <a:rPr lang="fr-FR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br>
              <a:rPr lang="fr-FR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fr-FR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assuming</a:t>
            </a:r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that</a:t>
            </a:r>
            <a:r>
              <a:rPr lang="fr-FR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fr-FR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number</a:t>
            </a:r>
            <a:r>
              <a:rPr lang="fr-FR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n as a block of n+1 copies of the </a:t>
            </a:r>
            <a:r>
              <a:rPr lang="fr-FR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symbol</a:t>
            </a:r>
            <a:r>
              <a:rPr lang="fr-FR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‘1’ on the </a:t>
            </a:r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tape (</a:t>
            </a:r>
            <a:r>
              <a:rPr lang="fr-FR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here</a:t>
            </a:r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n=3)</a:t>
            </a:r>
            <a:endParaRPr lang="fr-FR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Espace réservé du contenu 4" descr="TM-0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3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6A9CE9"/>
                </a:solidFill>
              </a:rPr>
              <a:t>Addition of </a:t>
            </a:r>
            <a:r>
              <a:rPr lang="fr-FR" b="1" dirty="0" err="1" smtClean="0">
                <a:solidFill>
                  <a:srgbClr val="6A9CE9"/>
                </a:solidFill>
              </a:rPr>
              <a:t>n+m</a:t>
            </a:r>
            <a:endParaRPr lang="fr-FR" b="1" dirty="0">
              <a:solidFill>
                <a:srgbClr val="6A9CE9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Image 4" descr="Addi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2132856"/>
            <a:ext cx="9588120" cy="28309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9552" y="5517232"/>
            <a:ext cx="73448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hlinkClick r:id="rId3"/>
              </a:rPr>
              <a:t>http</a:t>
            </a:r>
            <a:r>
              <a:rPr lang="en-US" sz="2400" dirty="0">
                <a:hlinkClick r:id="rId3"/>
              </a:rPr>
              <a:t>://graphics.stanford.edu/~seander/</a:t>
            </a:r>
            <a:r>
              <a:rPr lang="en-US" sz="2400" dirty="0" smtClean="0">
                <a:hlinkClick r:id="rId3"/>
              </a:rPr>
              <a:t>bithacks.html</a:t>
            </a:r>
            <a:endParaRPr lang="en-US" sz="2400" dirty="0" smtClean="0"/>
          </a:p>
          <a:p>
            <a:r>
              <a:rPr lang="en-US" sz="2400" dirty="0" smtClean="0"/>
              <a:t>Maybe you prefer to use bit operations?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4032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The (Hi)Story of Software Engineering / Computer Science</a:t>
            </a:r>
            <a:endParaRPr lang="fr-FR" dirty="0"/>
          </a:p>
        </p:txBody>
      </p:sp>
      <p:pic>
        <p:nvPicPr>
          <p:cNvPr id="21" name="Espace réservé du contenu 4" descr="TM-22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>
          <a:xfrm>
            <a:off x="395536" y="5189043"/>
            <a:ext cx="3034680" cy="166895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985248" y="6372746"/>
            <a:ext cx="2133600" cy="365125"/>
          </a:xfrm>
        </p:spPr>
        <p:txBody>
          <a:bodyPr/>
          <a:lstStyle/>
          <a:p>
            <a:fld id="{07E659AE-68A2-41B4-825A-F55FDC85404D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3" name="Image 2" descr="InitialConfig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5013176"/>
            <a:ext cx="4283968" cy="898968"/>
          </a:xfrm>
          <a:prstGeom prst="rect">
            <a:avLst/>
          </a:prstGeom>
        </p:spPr>
      </p:pic>
      <p:pic>
        <p:nvPicPr>
          <p:cNvPr id="7" name="Image 6" descr="o37ti1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928"/>
            <a:ext cx="2910639" cy="2304256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470148"/>
            <a:ext cx="2133548" cy="140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9" descr="orange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789212"/>
            <a:ext cx="1800200" cy="1800200"/>
          </a:xfrm>
          <a:prstGeom prst="rect">
            <a:avLst/>
          </a:prstGeom>
        </p:spPr>
      </p:pic>
      <p:pic>
        <p:nvPicPr>
          <p:cNvPr id="11" name="Image 10" descr="twitter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813548"/>
            <a:ext cx="3456384" cy="642888"/>
          </a:xfrm>
          <a:prstGeom prst="rect">
            <a:avLst/>
          </a:prstGeom>
        </p:spPr>
      </p:pic>
      <p:pic>
        <p:nvPicPr>
          <p:cNvPr id="12" name="Image 11" descr="logo4w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9" y="3805437"/>
            <a:ext cx="2880320" cy="995020"/>
          </a:xfrm>
          <a:prstGeom prst="rect">
            <a:avLst/>
          </a:prstGeom>
        </p:spPr>
      </p:pic>
      <p:pic>
        <p:nvPicPr>
          <p:cNvPr id="13" name="Image 12" descr="android.jpe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1861220"/>
            <a:ext cx="1728192" cy="1728192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426847"/>
            <a:ext cx="2376264" cy="144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5" name="Image 14" descr="Capture d’écran 2012-10-22 à 23.38.46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645196"/>
            <a:ext cx="1882411" cy="1387919"/>
          </a:xfrm>
          <a:prstGeom prst="rect">
            <a:avLst/>
          </a:prstGeom>
        </p:spPr>
      </p:pic>
      <p:sp>
        <p:nvSpPr>
          <p:cNvPr id="16" name="Flèche vers la droite 15"/>
          <p:cNvSpPr/>
          <p:nvPr/>
        </p:nvSpPr>
        <p:spPr>
          <a:xfrm>
            <a:off x="2843808" y="3212976"/>
            <a:ext cx="2088232" cy="10081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/>
        </p:nvCxnSpPr>
        <p:spPr>
          <a:xfrm>
            <a:off x="3923928" y="-171400"/>
            <a:ext cx="72008" cy="7029400"/>
          </a:xfrm>
          <a:prstGeom prst="line">
            <a:avLst/>
          </a:prstGeom>
          <a:ln w="3810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318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4" descr="TM-22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>
          <a:xfrm>
            <a:off x="395536" y="5189043"/>
            <a:ext cx="3034680" cy="166895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985248" y="6372746"/>
            <a:ext cx="2133600" cy="365125"/>
          </a:xfrm>
        </p:spPr>
        <p:txBody>
          <a:bodyPr/>
          <a:lstStyle/>
          <a:p>
            <a:fld id="{07E659AE-68A2-41B4-825A-F55FDC85404D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3" name="Image 2" descr="InitialConfig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5013176"/>
            <a:ext cx="4283968" cy="898968"/>
          </a:xfrm>
          <a:prstGeom prst="rect">
            <a:avLst/>
          </a:prstGeom>
        </p:spPr>
      </p:pic>
      <p:pic>
        <p:nvPicPr>
          <p:cNvPr id="7" name="Image 6" descr="o37ti1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928"/>
            <a:ext cx="2910639" cy="2304256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470148"/>
            <a:ext cx="2133548" cy="140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9" descr="orange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789212"/>
            <a:ext cx="1800200" cy="1800200"/>
          </a:xfrm>
          <a:prstGeom prst="rect">
            <a:avLst/>
          </a:prstGeom>
        </p:spPr>
      </p:pic>
      <p:pic>
        <p:nvPicPr>
          <p:cNvPr id="11" name="Image 10" descr="twitter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813548"/>
            <a:ext cx="3456384" cy="642888"/>
          </a:xfrm>
          <a:prstGeom prst="rect">
            <a:avLst/>
          </a:prstGeom>
        </p:spPr>
      </p:pic>
      <p:pic>
        <p:nvPicPr>
          <p:cNvPr id="12" name="Image 11" descr="logo4w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9" y="3805437"/>
            <a:ext cx="2880320" cy="995020"/>
          </a:xfrm>
          <a:prstGeom prst="rect">
            <a:avLst/>
          </a:prstGeom>
        </p:spPr>
      </p:pic>
      <p:pic>
        <p:nvPicPr>
          <p:cNvPr id="13" name="Image 12" descr="android.jpe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1861220"/>
            <a:ext cx="1728192" cy="1728192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426847"/>
            <a:ext cx="2376264" cy="144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5" name="Image 14" descr="Capture d’écran 2012-10-22 à 23.38.46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645196"/>
            <a:ext cx="1882411" cy="1387919"/>
          </a:xfrm>
          <a:prstGeom prst="rect">
            <a:avLst/>
          </a:prstGeom>
        </p:spPr>
      </p:pic>
      <p:sp>
        <p:nvSpPr>
          <p:cNvPr id="16" name="Flèche vers la droite 15"/>
          <p:cNvSpPr/>
          <p:nvPr/>
        </p:nvSpPr>
        <p:spPr>
          <a:xfrm>
            <a:off x="2843808" y="3212976"/>
            <a:ext cx="2088232" cy="10081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/>
        </p:nvCxnSpPr>
        <p:spPr>
          <a:xfrm>
            <a:off x="3923928" y="-171400"/>
            <a:ext cx="72008" cy="7029400"/>
          </a:xfrm>
          <a:prstGeom prst="line">
            <a:avLst/>
          </a:prstGeom>
          <a:ln w="3810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11625" y="23664"/>
            <a:ext cx="318593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>
                <a:solidFill>
                  <a:srgbClr val="008000"/>
                </a:solidFill>
              </a:rPr>
              <a:t>Software</a:t>
            </a:r>
          </a:p>
          <a:p>
            <a:r>
              <a:rPr lang="fr-FR" sz="5400" b="1" dirty="0" err="1" smtClean="0">
                <a:solidFill>
                  <a:srgbClr val="008000"/>
                </a:solidFill>
              </a:rPr>
              <a:t>Languages</a:t>
            </a:r>
            <a:endParaRPr lang="fr-FR" sz="5400" b="1" dirty="0">
              <a:solidFill>
                <a:srgbClr val="008000"/>
              </a:solidFill>
            </a:endParaRPr>
          </a:p>
        </p:txBody>
      </p:sp>
      <p:pic>
        <p:nvPicPr>
          <p:cNvPr id="17" name="Picture 4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38538">
            <a:off x="1127837" y="1922927"/>
            <a:ext cx="1035816" cy="72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1548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245" y="-387424"/>
            <a:ext cx="8697144" cy="4176464"/>
          </a:xfrm>
        </p:spPr>
        <p:txBody>
          <a:bodyPr>
            <a:normAutofit/>
          </a:bodyPr>
          <a:lstStyle/>
          <a:p>
            <a:r>
              <a:rPr lang="fr-FR" sz="3200" dirty="0" err="1"/>
              <a:t>Programming</a:t>
            </a:r>
            <a:r>
              <a:rPr lang="fr-FR" sz="3200" dirty="0"/>
              <a:t> the Turing </a:t>
            </a:r>
            <a:r>
              <a:rPr lang="fr-FR" sz="3200" dirty="0" smtClean="0"/>
              <a:t>Machine</a:t>
            </a:r>
            <a:br>
              <a:rPr lang="fr-FR" sz="3200" dirty="0" smtClean="0"/>
            </a:br>
            <a:r>
              <a:rPr lang="fr-FR" sz="3200" b="1" dirty="0" err="1" smtClean="0"/>
              <a:t>Why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aren’t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we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using</a:t>
            </a:r>
            <a:r>
              <a:rPr lang="fr-FR" sz="3200" b="1" dirty="0" smtClean="0"/>
              <a:t> tapes, states and transitions </a:t>
            </a:r>
            <a:r>
              <a:rPr lang="fr-FR" sz="3200" b="1" dirty="0" err="1" smtClean="0"/>
              <a:t>after</a:t>
            </a:r>
            <a:r>
              <a:rPr lang="fr-FR" sz="3200" b="1" dirty="0" smtClean="0"/>
              <a:t> all ?</a:t>
            </a:r>
            <a:br>
              <a:rPr lang="fr-FR" sz="3200" b="1" dirty="0" smtClean="0"/>
            </a:b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Image 4" descr="logo4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861048"/>
            <a:ext cx="5836436" cy="201622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940152" y="2708920"/>
            <a:ext cx="29523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Distributed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systems</a:t>
            </a:r>
            <a:endParaRPr lang="fr-FR" sz="2000" b="1" dirty="0" smtClean="0">
              <a:solidFill>
                <a:srgbClr val="FF0000"/>
              </a:solidFill>
            </a:endParaRPr>
          </a:p>
          <a:p>
            <a:endParaRPr lang="fr-FR" sz="2000" b="1" dirty="0">
              <a:solidFill>
                <a:srgbClr val="FF0000"/>
              </a:solidFill>
            </a:endParaRPr>
          </a:p>
          <a:p>
            <a:r>
              <a:rPr lang="fr-FR" sz="2000" b="1" dirty="0" err="1" smtClean="0">
                <a:solidFill>
                  <a:srgbClr val="FF0000"/>
                </a:solidFill>
              </a:rPr>
              <a:t>Thousands</a:t>
            </a:r>
            <a:r>
              <a:rPr lang="fr-FR" sz="2000" b="1" dirty="0" smtClean="0">
                <a:solidFill>
                  <a:srgbClr val="FF0000"/>
                </a:solidFill>
              </a:rPr>
              <a:t> of </a:t>
            </a:r>
            <a:r>
              <a:rPr lang="fr-FR" sz="2000" b="1" dirty="0" err="1" smtClean="0">
                <a:solidFill>
                  <a:srgbClr val="FF0000"/>
                </a:solidFill>
              </a:rPr>
              <a:t>engineers</a:t>
            </a:r>
            <a:r>
              <a:rPr lang="fr-FR" sz="2000" b="1" dirty="0">
                <a:solidFill>
                  <a:srgbClr val="FF0000"/>
                </a:solidFill>
              </a:rPr>
              <a:t>/</a:t>
            </a:r>
            <a:r>
              <a:rPr lang="fr-FR" sz="2000" b="1" dirty="0" smtClean="0">
                <a:solidFill>
                  <a:srgbClr val="FF0000"/>
                </a:solidFill>
              </a:rPr>
              <a:t>expertise</a:t>
            </a:r>
          </a:p>
          <a:p>
            <a:endParaRPr lang="fr-FR" sz="2000" b="1" dirty="0">
              <a:solidFill>
                <a:srgbClr val="FF0000"/>
              </a:solidFill>
            </a:endParaRPr>
          </a:p>
          <a:p>
            <a:r>
              <a:rPr lang="fr-FR" sz="2000" b="1" dirty="0" smtClean="0">
                <a:solidFill>
                  <a:srgbClr val="FF0000"/>
                </a:solidFill>
              </a:rPr>
              <a:t>Web </a:t>
            </a:r>
            <a:r>
              <a:rPr lang="fr-FR" sz="2000" b="1" dirty="0" err="1" smtClean="0">
                <a:solidFill>
                  <a:srgbClr val="FF0000"/>
                </a:solidFill>
              </a:rPr>
              <a:t>dev</a:t>
            </a:r>
            <a:r>
              <a:rPr lang="fr-FR" sz="2000" b="1" dirty="0" smtClean="0">
                <a:solidFill>
                  <a:srgbClr val="FF0000"/>
                </a:solidFill>
              </a:rPr>
              <a:t>.</a:t>
            </a:r>
          </a:p>
          <a:p>
            <a:endParaRPr lang="fr-FR" sz="2000" b="1" dirty="0">
              <a:solidFill>
                <a:srgbClr val="FF0000"/>
              </a:solidFill>
            </a:endParaRPr>
          </a:p>
          <a:p>
            <a:r>
              <a:rPr lang="fr-FR" sz="2000" b="1" dirty="0" smtClean="0">
                <a:solidFill>
                  <a:srgbClr val="FF0000"/>
                </a:solidFill>
              </a:rPr>
              <a:t>Large-</a:t>
            </a:r>
            <a:r>
              <a:rPr lang="fr-FR" sz="2000" b="1" dirty="0" err="1" smtClean="0">
                <a:solidFill>
                  <a:srgbClr val="FF0000"/>
                </a:solidFill>
              </a:rPr>
              <a:t>scale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systems</a:t>
            </a:r>
            <a:endParaRPr lang="fr-FR" sz="2000" b="1" dirty="0" smtClean="0">
              <a:solidFill>
                <a:srgbClr val="FF0000"/>
              </a:solidFill>
            </a:endParaRPr>
          </a:p>
          <a:p>
            <a:endParaRPr lang="fr-FR" sz="2000" b="1" dirty="0">
              <a:solidFill>
                <a:srgbClr val="FF0000"/>
              </a:solidFill>
            </a:endParaRPr>
          </a:p>
          <a:p>
            <a:r>
              <a:rPr lang="fr-FR" sz="2000" b="1" dirty="0" err="1" smtClean="0">
                <a:solidFill>
                  <a:srgbClr val="FF0000"/>
                </a:solidFill>
              </a:rPr>
              <a:t>Critical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Systems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pic>
        <p:nvPicPr>
          <p:cNvPr id="7" name="Image 6" descr="orang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356992"/>
            <a:ext cx="1800200" cy="1800200"/>
          </a:xfrm>
          <a:prstGeom prst="rect">
            <a:avLst/>
          </a:prstGeom>
        </p:spPr>
      </p:pic>
      <p:pic>
        <p:nvPicPr>
          <p:cNvPr id="8" name="Image 7" descr="twitter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456384" cy="642888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013176"/>
            <a:ext cx="2376264" cy="144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899592" y="2420888"/>
            <a:ext cx="4608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 smtClean="0">
                <a:solidFill>
                  <a:srgbClr val="FF0000"/>
                </a:solidFill>
              </a:rPr>
              <a:t>Complex</a:t>
            </a:r>
            <a:r>
              <a:rPr lang="fr-FR" sz="4000" b="1" dirty="0" smtClean="0">
                <a:solidFill>
                  <a:srgbClr val="FF0000"/>
                </a:solidFill>
              </a:rPr>
              <a:t> </a:t>
            </a:r>
            <a:r>
              <a:rPr lang="fr-FR" sz="4000" b="1" dirty="0" err="1" smtClean="0">
                <a:solidFill>
                  <a:srgbClr val="FF0000"/>
                </a:solidFill>
              </a:rPr>
              <a:t>Systems</a:t>
            </a:r>
            <a:endParaRPr lang="fr-FR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811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245" y="-387424"/>
            <a:ext cx="8697144" cy="4176464"/>
          </a:xfrm>
        </p:spPr>
        <p:txBody>
          <a:bodyPr>
            <a:normAutofit/>
          </a:bodyPr>
          <a:lstStyle/>
          <a:p>
            <a:r>
              <a:rPr lang="fr-FR" sz="2800" dirty="0" err="1"/>
              <a:t>Programming</a:t>
            </a:r>
            <a:r>
              <a:rPr lang="fr-FR" sz="2800" dirty="0"/>
              <a:t> the Turing </a:t>
            </a:r>
            <a:r>
              <a:rPr lang="fr-FR" sz="2800" dirty="0" smtClean="0"/>
              <a:t>Machine</a:t>
            </a:r>
            <a:br>
              <a:rPr lang="fr-FR" sz="2800" dirty="0" smtClean="0"/>
            </a:br>
            <a:r>
              <a:rPr lang="fr-FR" sz="3600" b="1" dirty="0" err="1" smtClean="0"/>
              <a:t>Why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aren’t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we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using</a:t>
            </a:r>
            <a:r>
              <a:rPr lang="fr-FR" sz="3600" b="1" dirty="0" smtClean="0"/>
              <a:t> tapes, states and transitions </a:t>
            </a:r>
            <a:r>
              <a:rPr lang="fr-FR" sz="3600" b="1" dirty="0" err="1" smtClean="0"/>
              <a:t>after</a:t>
            </a:r>
            <a:r>
              <a:rPr lang="fr-FR" sz="3600" b="1" dirty="0" smtClean="0"/>
              <a:t> all ?</a:t>
            </a:r>
            <a:br>
              <a:rPr lang="fr-FR" sz="3600" b="1" dirty="0" smtClean="0"/>
            </a:b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Image 4" descr="logo4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" y="4509120"/>
            <a:ext cx="4248472" cy="1467654"/>
          </a:xfrm>
          <a:prstGeom prst="rect">
            <a:avLst/>
          </a:prstGeom>
        </p:spPr>
      </p:pic>
      <p:pic>
        <p:nvPicPr>
          <p:cNvPr id="7" name="Image 6" descr="orang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48" y="4005064"/>
            <a:ext cx="1310406" cy="1310406"/>
          </a:xfrm>
          <a:prstGeom prst="rect">
            <a:avLst/>
          </a:prstGeom>
        </p:spPr>
      </p:pic>
      <p:pic>
        <p:nvPicPr>
          <p:cNvPr id="8" name="Image 7" descr="twitter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80" y="6093296"/>
            <a:ext cx="2515979" cy="467973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08" y="5661248"/>
            <a:ext cx="1729736" cy="105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Image 5" descr="mcenr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84984"/>
            <a:ext cx="4370486" cy="2736304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320497" y="2636912"/>
            <a:ext cx="48245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FF0000"/>
                </a:solidFill>
              </a:rPr>
              <a:t>You </a:t>
            </a:r>
            <a:r>
              <a:rPr lang="fr-FR" sz="3200" b="1" dirty="0" err="1" smtClean="0">
                <a:solidFill>
                  <a:srgbClr val="FF0000"/>
                </a:solidFill>
              </a:rPr>
              <a:t>cannot</a:t>
            </a:r>
            <a:r>
              <a:rPr lang="fr-FR" sz="3200" b="1" dirty="0" smtClean="0">
                <a:solidFill>
                  <a:srgbClr val="FF0000"/>
                </a:solidFill>
              </a:rPr>
              <a:t> </a:t>
            </a:r>
            <a:r>
              <a:rPr lang="fr-FR" sz="3200" b="1" dirty="0" err="1" smtClean="0">
                <a:solidFill>
                  <a:srgbClr val="FF0000"/>
                </a:solidFill>
              </a:rPr>
              <a:t>be</a:t>
            </a:r>
            <a:r>
              <a:rPr lang="fr-FR" sz="3200" b="1" dirty="0" smtClean="0">
                <a:solidFill>
                  <a:srgbClr val="FF0000"/>
                </a:solidFill>
              </a:rPr>
              <a:t> </a:t>
            </a:r>
            <a:r>
              <a:rPr lang="fr-FR" sz="3200" b="1" dirty="0" err="1" smtClean="0">
                <a:solidFill>
                  <a:srgbClr val="FF0000"/>
                </a:solidFill>
              </a:rPr>
              <a:t>serious</a:t>
            </a:r>
            <a:endParaRPr lang="fr-F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74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Capture d’écran 2014-11-02 à 16.40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2316"/>
            <a:ext cx="9144000" cy="560832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691680" y="26686"/>
            <a:ext cx="6696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FF0000"/>
                </a:solidFill>
                <a:latin typeface="Arial"/>
              </a:rPr>
              <a:t>Online </a:t>
            </a:r>
            <a:r>
              <a:rPr lang="fr-FR" sz="6000" b="1" dirty="0" err="1" smtClean="0">
                <a:solidFill>
                  <a:srgbClr val="FF0000"/>
                </a:solidFill>
                <a:latin typeface="Arial"/>
              </a:rPr>
              <a:t>Generator</a:t>
            </a:r>
            <a:endParaRPr lang="fr-FR" sz="6000" b="1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21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75" y="-19050"/>
            <a:ext cx="908685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4702366"/>
            <a:ext cx="9220200" cy="584775"/>
          </a:xfrm>
          <a:prstGeom prst="rect">
            <a:avLst/>
          </a:prstGeom>
          <a:solidFill>
            <a:srgbClr val="FFC715">
              <a:alpha val="67059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entury Gothic" pitchFamily="34" charset="0"/>
                <a:cs typeface="Aharoni" pitchFamily="2" charset="-79"/>
              </a:rPr>
              <a:t>	</a:t>
            </a:r>
            <a:r>
              <a:rPr lang="nl-NL" sz="3200" b="1" dirty="0" err="1" smtClean="0">
                <a:latin typeface="Century Gothic" pitchFamily="34" charset="0"/>
                <a:cs typeface="Aharoni" pitchFamily="2" charset="-79"/>
              </a:rPr>
              <a:t>Formulas</a:t>
            </a:r>
            <a:r>
              <a:rPr lang="nl-NL" sz="3200" b="1" dirty="0" smtClean="0">
                <a:latin typeface="Century Gothic" pitchFamily="34" charset="0"/>
                <a:cs typeface="Aharoni" pitchFamily="2" charset="-79"/>
              </a:rPr>
              <a:t> are Turing complete</a:t>
            </a:r>
            <a:endParaRPr lang="en-US" sz="3200" b="1" dirty="0">
              <a:latin typeface="Century Gothic" pitchFamily="34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69490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onditional_formatti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734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"/>
          <p:cNvSpPr txBox="1"/>
          <p:nvPr/>
        </p:nvSpPr>
        <p:spPr>
          <a:xfrm>
            <a:off x="0" y="29200"/>
            <a:ext cx="9220200" cy="584775"/>
          </a:xfrm>
          <a:prstGeom prst="rect">
            <a:avLst/>
          </a:prstGeom>
          <a:solidFill>
            <a:srgbClr val="FFC715">
              <a:alpha val="67059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entury Gothic" pitchFamily="34" charset="0"/>
                <a:cs typeface="Aharoni" pitchFamily="2" charset="-79"/>
              </a:rPr>
              <a:t>	</a:t>
            </a:r>
            <a:r>
              <a:rPr lang="nl-NL" sz="3200" b="1" dirty="0" err="1" smtClean="0">
                <a:latin typeface="Century Gothic" pitchFamily="34" charset="0"/>
                <a:cs typeface="Aharoni" pitchFamily="2" charset="-79"/>
              </a:rPr>
              <a:t>Formulas</a:t>
            </a:r>
            <a:r>
              <a:rPr lang="nl-NL" sz="3200" b="1" dirty="0" smtClean="0">
                <a:latin typeface="Century Gothic" pitchFamily="34" charset="0"/>
                <a:cs typeface="Aharoni" pitchFamily="2" charset="-79"/>
              </a:rPr>
              <a:t> are Turing complete</a:t>
            </a:r>
            <a:endParaRPr lang="en-US" sz="3200" b="1" dirty="0">
              <a:latin typeface="Century Gothic" pitchFamily="34" charset="0"/>
              <a:cs typeface="Aharoni" pitchFamily="2" charset="-79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584" y="5373216"/>
            <a:ext cx="7686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/>
              <a:t>http://</a:t>
            </a:r>
            <a:r>
              <a:rPr lang="fr-FR" sz="2000" b="1" dirty="0" err="1"/>
              <a:t>fr.slideshare.net</a:t>
            </a:r>
            <a:r>
              <a:rPr lang="fr-FR" sz="2000" b="1" dirty="0"/>
              <a:t>/</a:t>
            </a:r>
            <a:r>
              <a:rPr lang="fr-FR" sz="2000" b="1" dirty="0" err="1"/>
              <a:t>Felienne</a:t>
            </a:r>
            <a:r>
              <a:rPr lang="fr-FR" sz="2000" b="1" dirty="0"/>
              <a:t>/</a:t>
            </a:r>
            <a:r>
              <a:rPr lang="fr-FR" sz="2000" b="1" dirty="0" err="1"/>
              <a:t>spreadsheets</a:t>
            </a:r>
            <a:r>
              <a:rPr lang="fr-FR" sz="2000" b="1" dirty="0"/>
              <a:t>-are-code-online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903189" y="4221088"/>
            <a:ext cx="5237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/>
              <a:t>Youtube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video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https</a:t>
            </a:r>
            <a:r>
              <a:rPr lang="fr-FR" sz="2400" b="1" dirty="0"/>
              <a:t>://</a:t>
            </a:r>
            <a:r>
              <a:rPr lang="fr-FR" sz="2400" b="1" dirty="0" err="1"/>
              <a:t>t.co</a:t>
            </a:r>
            <a:r>
              <a:rPr lang="fr-FR" sz="2400" b="1" dirty="0"/>
              <a:t>/</a:t>
            </a:r>
            <a:r>
              <a:rPr lang="fr-FR" sz="2400" b="1" dirty="0" err="1"/>
              <a:t>RTfJAxXYaX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008845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Esoteric programming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Designed </a:t>
            </a:r>
            <a:r>
              <a:rPr lang="en-US" dirty="0"/>
              <a:t>to test the boundaries of computer programming language design, as a proof of concept, as software art, or as a joke. </a:t>
            </a:r>
            <a:endParaRPr lang="en-US" dirty="0" smtClean="0"/>
          </a:p>
          <a:p>
            <a:pPr lvl="1"/>
            <a:r>
              <a:rPr lang="en-US" dirty="0"/>
              <a:t>e</a:t>
            </a:r>
            <a:r>
              <a:rPr lang="en-US" dirty="0" smtClean="0"/>
              <a:t>xtreme paradigms and design decisions</a:t>
            </a:r>
          </a:p>
          <a:p>
            <a:pPr lvl="1"/>
            <a:r>
              <a:rPr lang="en-US" dirty="0" smtClean="0"/>
              <a:t>E</a:t>
            </a:r>
            <a:r>
              <a:rPr lang="pl-PL" dirty="0" smtClean="0"/>
              <a:t>g </a:t>
            </a:r>
            <a:r>
              <a:rPr lang="pl-PL" dirty="0" smtClean="0">
                <a:hlinkClick r:id="rId2"/>
              </a:rPr>
              <a:t>https</a:t>
            </a:r>
            <a:r>
              <a:rPr lang="pl-PL" dirty="0">
                <a:hlinkClick r:id="rId2"/>
              </a:rPr>
              <a:t>://esolangs.org/wiki/</a:t>
            </a:r>
            <a:r>
              <a:rPr lang="pl-PL" dirty="0" smtClean="0">
                <a:hlinkClick r:id="rId2"/>
              </a:rPr>
              <a:t>Brainfuck</a:t>
            </a:r>
            <a:endParaRPr lang="pl-PL" dirty="0" smtClean="0"/>
          </a:p>
          <a:p>
            <a:r>
              <a:rPr lang="en-US" dirty="0"/>
              <a:t>Usually, an </a:t>
            </a:r>
            <a:r>
              <a:rPr lang="en-US" dirty="0" err="1"/>
              <a:t>esolang's</a:t>
            </a:r>
            <a:r>
              <a:rPr lang="en-US" dirty="0"/>
              <a:t> creators do not intend the language to be used for mainstream </a:t>
            </a:r>
            <a:r>
              <a:rPr lang="en-US" dirty="0" smtClean="0"/>
              <a:t>programming.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935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brainfuck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What does it compute?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3645024"/>
            <a:ext cx="91440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++++++++++[&gt;+++++++&gt;++++++++++&gt;+++&lt;&lt;&lt;-]&gt;++.&gt;+.+++++++</a:t>
            </a:r>
          </a:p>
          <a:p>
            <a:r>
              <a:rPr lang="en-US" sz="2600" dirty="0"/>
              <a:t> ..+++.&gt;++.&lt;&lt;+++++++++++++++.&gt;.+++.------.--------.&gt;+.</a:t>
            </a:r>
          </a:p>
        </p:txBody>
      </p:sp>
    </p:spTree>
    <p:extLst>
      <p:ext uri="{BB962C8B-B14F-4D97-AF65-F5344CB8AC3E}">
        <p14:creationId xmlns:p14="http://schemas.microsoft.com/office/powerpoint/2010/main" val="21360461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5400" b="1" dirty="0" smtClean="0">
                <a:solidFill>
                  <a:srgbClr val="FF0000"/>
                </a:solidFill>
              </a:rPr>
              <a:t>Questions to the audience</a:t>
            </a:r>
            <a:endParaRPr lang="fr-FR" sz="5400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assembly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not the </a:t>
            </a:r>
            <a:r>
              <a:rPr lang="fr-FR" dirty="0" err="1" smtClean="0"/>
              <a:t>mainstream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? </a:t>
            </a:r>
            <a:endParaRPr lang="fr-FR" dirty="0"/>
          </a:p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spreadsheets</a:t>
            </a:r>
            <a:r>
              <a:rPr lang="fr-FR" dirty="0" smtClean="0"/>
              <a:t> are not </a:t>
            </a:r>
            <a:r>
              <a:rPr lang="fr-FR" dirty="0" err="1" smtClean="0"/>
              <a:t>used</a:t>
            </a:r>
            <a:r>
              <a:rPr lang="fr-FR" dirty="0" smtClean="0"/>
              <a:t> for building Google? </a:t>
            </a:r>
          </a:p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esoteric</a:t>
            </a:r>
            <a:r>
              <a:rPr lang="fr-FR" dirty="0"/>
              <a:t> </a:t>
            </a:r>
            <a:r>
              <a:rPr lang="fr-FR" dirty="0" err="1"/>
              <a:t>languages</a:t>
            </a:r>
            <a:r>
              <a:rPr lang="fr-FR" dirty="0"/>
              <a:t> are not </a:t>
            </a:r>
            <a:r>
              <a:rPr lang="fr-FR" dirty="0" err="1"/>
              <a:t>used</a:t>
            </a:r>
            <a:r>
              <a:rPr lang="fr-FR" dirty="0"/>
              <a:t> for </a:t>
            </a:r>
            <a:r>
              <a:rPr lang="fr-FR" dirty="0" err="1"/>
              <a:t>mainstream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 smtClean="0"/>
              <a:t>?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100" dirty="0" smtClean="0"/>
              <a:t>The </a:t>
            </a:r>
            <a:r>
              <a:rPr lang="fr-FR" sz="2100" dirty="0" err="1" smtClean="0"/>
              <a:t>answer</a:t>
            </a:r>
            <a:r>
              <a:rPr lang="fr-FR" sz="2100" dirty="0" smtClean="0"/>
              <a:t> to </a:t>
            </a:r>
            <a:r>
              <a:rPr lang="fr-FR" sz="2100" dirty="0" err="1"/>
              <a:t>s</a:t>
            </a:r>
            <a:r>
              <a:rPr lang="fr-FR" sz="2100" dirty="0" err="1" smtClean="0"/>
              <a:t>uch</a:t>
            </a:r>
            <a:r>
              <a:rPr lang="fr-FR" sz="2100" dirty="0" smtClean="0"/>
              <a:t> « </a:t>
            </a:r>
            <a:r>
              <a:rPr lang="fr-FR" sz="2100" dirty="0" err="1" smtClean="0"/>
              <a:t>though-provoking</a:t>
            </a:r>
            <a:r>
              <a:rPr lang="fr-FR" sz="2100" dirty="0" smtClean="0"/>
              <a:t> » questions </a:t>
            </a:r>
            <a:r>
              <a:rPr lang="fr-FR" sz="2100" dirty="0" err="1" smtClean="0"/>
              <a:t>seems</a:t>
            </a:r>
            <a:r>
              <a:rPr lang="fr-FR" sz="2100" dirty="0" smtClean="0"/>
              <a:t> </a:t>
            </a:r>
            <a:r>
              <a:rPr lang="fr-FR" sz="2100" dirty="0" err="1" smtClean="0"/>
              <a:t>obvious</a:t>
            </a:r>
            <a:r>
              <a:rPr lang="fr-FR" sz="2100" dirty="0" smtClean="0"/>
              <a:t> </a:t>
            </a:r>
            <a:r>
              <a:rPr lang="fr-FR" sz="2100" dirty="0" err="1" smtClean="0"/>
              <a:t>at</a:t>
            </a:r>
            <a:r>
              <a:rPr lang="fr-FR" sz="2100" dirty="0" smtClean="0"/>
              <a:t> first </a:t>
            </a:r>
            <a:r>
              <a:rPr lang="fr-FR" sz="2100" dirty="0" err="1" smtClean="0"/>
              <a:t>glance</a:t>
            </a:r>
            <a:endParaRPr lang="fr-FR" sz="2100" dirty="0" smtClean="0"/>
          </a:p>
          <a:p>
            <a:pPr lvl="1"/>
            <a:r>
              <a:rPr lang="en-US" sz="1900" dirty="0" smtClean="0"/>
              <a:t>H</a:t>
            </a:r>
            <a:r>
              <a:rPr lang="fr-FR" sz="1900" dirty="0" err="1" smtClean="0"/>
              <a:t>elp</a:t>
            </a:r>
            <a:r>
              <a:rPr lang="fr-FR" sz="1900" dirty="0" smtClean="0"/>
              <a:t> to </a:t>
            </a:r>
            <a:r>
              <a:rPr lang="fr-FR" sz="1900" dirty="0" err="1" smtClean="0"/>
              <a:t>define</a:t>
            </a:r>
            <a:r>
              <a:rPr lang="fr-FR" sz="1900" dirty="0" smtClean="0"/>
              <a:t> the good </a:t>
            </a:r>
            <a:r>
              <a:rPr lang="fr-FR" sz="1900" dirty="0" err="1" smtClean="0"/>
              <a:t>properties</a:t>
            </a:r>
            <a:r>
              <a:rPr lang="fr-FR" sz="1900" dirty="0" smtClean="0"/>
              <a:t> of software </a:t>
            </a:r>
            <a:r>
              <a:rPr lang="fr-FR" sz="1900" dirty="0" err="1" smtClean="0"/>
              <a:t>languages</a:t>
            </a:r>
            <a:r>
              <a:rPr lang="fr-FR" sz="1900" dirty="0" smtClean="0"/>
              <a:t> </a:t>
            </a:r>
            <a:r>
              <a:rPr lang="fr-FR" sz="1900" dirty="0" err="1" smtClean="0"/>
              <a:t>we</a:t>
            </a:r>
            <a:r>
              <a:rPr lang="fr-FR" sz="1900" dirty="0" smtClean="0"/>
              <a:t> </a:t>
            </a:r>
            <a:r>
              <a:rPr lang="fr-FR" sz="1900" dirty="0" err="1" smtClean="0"/>
              <a:t>expect</a:t>
            </a:r>
            <a:endParaRPr lang="fr-FR" sz="1900" dirty="0" smtClean="0"/>
          </a:p>
          <a:p>
            <a:pPr lvl="1"/>
            <a:r>
              <a:rPr lang="fr-FR" sz="1900" dirty="0" smtClean="0"/>
              <a:t>Help to </a:t>
            </a:r>
            <a:r>
              <a:rPr lang="fr-FR" sz="1900" dirty="0" err="1" smtClean="0"/>
              <a:t>understand</a:t>
            </a:r>
            <a:r>
              <a:rPr lang="fr-FR" sz="1900" dirty="0" smtClean="0"/>
              <a:t> </a:t>
            </a:r>
            <a:r>
              <a:rPr lang="fr-FR" sz="1900" dirty="0" err="1" smtClean="0"/>
              <a:t>why</a:t>
            </a:r>
            <a:r>
              <a:rPr lang="fr-FR" sz="1900" dirty="0" smtClean="0"/>
              <a:t> </a:t>
            </a:r>
            <a:r>
              <a:rPr lang="fr-FR" sz="1900" dirty="0" err="1" smtClean="0"/>
              <a:t>there</a:t>
            </a:r>
            <a:r>
              <a:rPr lang="fr-FR" sz="1900" dirty="0" smtClean="0"/>
              <a:t> </a:t>
            </a:r>
            <a:r>
              <a:rPr lang="fr-FR" sz="1900" dirty="0" err="1" smtClean="0"/>
              <a:t>is</a:t>
            </a:r>
            <a:r>
              <a:rPr lang="fr-FR" sz="1900" dirty="0" smtClean="0"/>
              <a:t> </a:t>
            </a:r>
            <a:r>
              <a:rPr lang="fr-FR" sz="1900" dirty="0" err="1" smtClean="0"/>
              <a:t>still</a:t>
            </a:r>
            <a:r>
              <a:rPr lang="fr-FR" sz="1900" dirty="0" smtClean="0"/>
              <a:t> innovation in </a:t>
            </a:r>
            <a:r>
              <a:rPr lang="fr-FR" sz="1900" dirty="0" err="1" smtClean="0"/>
              <a:t>language</a:t>
            </a:r>
            <a:r>
              <a:rPr lang="fr-FR" sz="1900" dirty="0" smtClean="0"/>
              <a:t> design</a:t>
            </a:r>
            <a:endParaRPr lang="fr-FR" sz="1900" dirty="0"/>
          </a:p>
        </p:txBody>
      </p:sp>
    </p:spTree>
    <p:extLst>
      <p:ext uri="{BB962C8B-B14F-4D97-AF65-F5344CB8AC3E}">
        <p14:creationId xmlns:p14="http://schemas.microsoft.com/office/powerpoint/2010/main" val="2690056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245" y="-387424"/>
            <a:ext cx="8697144" cy="4176464"/>
          </a:xfrm>
        </p:spPr>
        <p:txBody>
          <a:bodyPr>
            <a:normAutofit/>
          </a:bodyPr>
          <a:lstStyle/>
          <a:p>
            <a:r>
              <a:rPr lang="fr-FR" sz="3200" dirty="0" err="1"/>
              <a:t>Programming</a:t>
            </a:r>
            <a:r>
              <a:rPr lang="fr-FR" sz="3200" dirty="0"/>
              <a:t> the Turing </a:t>
            </a:r>
            <a:r>
              <a:rPr lang="fr-FR" sz="3200" dirty="0" smtClean="0"/>
              <a:t>Machine</a:t>
            </a:r>
            <a:br>
              <a:rPr lang="fr-FR" sz="3200" dirty="0" smtClean="0"/>
            </a:br>
            <a:r>
              <a:rPr lang="fr-FR" sz="4000" b="1" dirty="0" err="1" smtClean="0"/>
              <a:t>Why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aren’t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we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using</a:t>
            </a:r>
            <a:r>
              <a:rPr lang="fr-FR" sz="4000" b="1" dirty="0" smtClean="0"/>
              <a:t> tapes, states and transitions </a:t>
            </a:r>
            <a:r>
              <a:rPr lang="fr-FR" sz="4000" b="1" dirty="0" err="1" smtClean="0"/>
              <a:t>after</a:t>
            </a:r>
            <a:r>
              <a:rPr lang="fr-FR" sz="4000" b="1" dirty="0" smtClean="0"/>
              <a:t> all ?</a:t>
            </a:r>
            <a:br>
              <a:rPr lang="fr-FR" sz="4000" b="1" dirty="0" smtClean="0"/>
            </a:b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Image 4" descr="logo4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" y="4509120"/>
            <a:ext cx="4248472" cy="1467654"/>
          </a:xfrm>
          <a:prstGeom prst="rect">
            <a:avLst/>
          </a:prstGeom>
        </p:spPr>
      </p:pic>
      <p:pic>
        <p:nvPicPr>
          <p:cNvPr id="7" name="Image 6" descr="orang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48" y="4005064"/>
            <a:ext cx="1310406" cy="1310406"/>
          </a:xfrm>
          <a:prstGeom prst="rect">
            <a:avLst/>
          </a:prstGeom>
        </p:spPr>
      </p:pic>
      <p:pic>
        <p:nvPicPr>
          <p:cNvPr id="8" name="Image 7" descr="twitter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80" y="6093296"/>
            <a:ext cx="2515979" cy="467973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08" y="5661248"/>
            <a:ext cx="1729736" cy="105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619672" y="2564904"/>
            <a:ext cx="599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rgbClr val="008000"/>
                </a:solidFill>
              </a:rPr>
              <a:t>Software </a:t>
            </a:r>
            <a:r>
              <a:rPr lang="fr-FR" sz="4400" b="1" dirty="0" err="1" smtClean="0">
                <a:solidFill>
                  <a:srgbClr val="008000"/>
                </a:solidFill>
              </a:rPr>
              <a:t>Languages</a:t>
            </a:r>
            <a:endParaRPr lang="fr-FR" sz="4400" b="1" dirty="0">
              <a:solidFill>
                <a:srgbClr val="008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355976" y="3429000"/>
            <a:ext cx="442798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Hard to </a:t>
            </a:r>
            <a:r>
              <a:rPr lang="fr-FR" b="1" dirty="0" err="1" smtClean="0"/>
              <a:t>write</a:t>
            </a:r>
            <a:r>
              <a:rPr lang="fr-FR" b="1" dirty="0" smtClean="0"/>
              <a:t> and </a:t>
            </a:r>
            <a:r>
              <a:rPr lang="fr-FR" b="1" dirty="0" err="1" smtClean="0"/>
              <a:t>understand</a:t>
            </a:r>
            <a:r>
              <a:rPr lang="fr-FR" b="1" dirty="0" smtClean="0"/>
              <a:t>. </a:t>
            </a:r>
          </a:p>
          <a:p>
            <a:r>
              <a:rPr lang="fr-FR" b="1" dirty="0" smtClean="0"/>
              <a:t>No abstractions. </a:t>
            </a:r>
          </a:p>
          <a:p>
            <a:r>
              <a:rPr lang="fr-FR" b="1" dirty="0" smtClean="0"/>
              <a:t>Hard to </a:t>
            </a:r>
            <a:r>
              <a:rPr lang="fr-FR" b="1" dirty="0" err="1" smtClean="0"/>
              <a:t>debug</a:t>
            </a:r>
            <a:r>
              <a:rPr lang="fr-FR" b="1" dirty="0" smtClean="0"/>
              <a:t> and test.</a:t>
            </a:r>
          </a:p>
          <a:p>
            <a:r>
              <a:rPr lang="fr-FR" b="1" dirty="0" smtClean="0"/>
              <a:t>Poor </a:t>
            </a:r>
            <a:r>
              <a:rPr lang="fr-FR" b="1" dirty="0" err="1" smtClean="0"/>
              <a:t>language</a:t>
            </a:r>
            <a:r>
              <a:rPr lang="fr-FR" b="1" dirty="0" smtClean="0"/>
              <a:t> </a:t>
            </a:r>
            <a:r>
              <a:rPr lang="fr-FR" b="1" dirty="0" err="1" smtClean="0"/>
              <a:t>constructs</a:t>
            </a:r>
            <a:r>
              <a:rPr lang="fr-FR" b="1" dirty="0" smtClean="0"/>
              <a:t>. Poor </a:t>
            </a:r>
            <a:r>
              <a:rPr lang="fr-FR" b="1" dirty="0" err="1"/>
              <a:t>t</a:t>
            </a:r>
            <a:r>
              <a:rPr lang="fr-FR" b="1" dirty="0" err="1" smtClean="0"/>
              <a:t>ooling</a:t>
            </a:r>
            <a:r>
              <a:rPr lang="fr-FR" b="1" dirty="0" smtClean="0"/>
              <a:t> support. </a:t>
            </a:r>
          </a:p>
          <a:p>
            <a:r>
              <a:rPr lang="fr-FR" sz="2400" b="1" dirty="0" smtClean="0">
                <a:solidFill>
                  <a:srgbClr val="FF0000"/>
                </a:solidFill>
              </a:rPr>
              <a:t>Performance.</a:t>
            </a:r>
          </a:p>
          <a:p>
            <a:r>
              <a:rPr lang="fr-FR" sz="2400" b="1" dirty="0" err="1" smtClean="0">
                <a:solidFill>
                  <a:srgbClr val="FF0000"/>
                </a:solidFill>
              </a:rPr>
              <a:t>Usability</a:t>
            </a:r>
            <a:r>
              <a:rPr lang="fr-FR" sz="2400" b="1" dirty="0" smtClean="0">
                <a:solidFill>
                  <a:srgbClr val="FF0000"/>
                </a:solidFill>
              </a:rPr>
              <a:t>, </a:t>
            </a:r>
            <a:r>
              <a:rPr lang="fr-FR" sz="2400" b="1" dirty="0" err="1" smtClean="0">
                <a:solidFill>
                  <a:srgbClr val="FF0000"/>
                </a:solidFill>
              </a:rPr>
              <a:t>productivity</a:t>
            </a:r>
            <a:r>
              <a:rPr lang="fr-FR" sz="2400" b="1" dirty="0" smtClean="0">
                <a:solidFill>
                  <a:srgbClr val="FF0000"/>
                </a:solidFill>
              </a:rPr>
              <a:t>, </a:t>
            </a:r>
            <a:r>
              <a:rPr lang="fr-FR" sz="2400" b="1" dirty="0" err="1" smtClean="0">
                <a:solidFill>
                  <a:srgbClr val="FF0000"/>
                </a:solidFill>
              </a:rPr>
              <a:t>reusability</a:t>
            </a:r>
            <a:r>
              <a:rPr lang="fr-FR" sz="2400" b="1" dirty="0" smtClean="0">
                <a:solidFill>
                  <a:srgbClr val="FF0000"/>
                </a:solidFill>
              </a:rPr>
              <a:t>, </a:t>
            </a:r>
            <a:r>
              <a:rPr lang="fr-FR" sz="2400" b="1" dirty="0" err="1" smtClean="0">
                <a:solidFill>
                  <a:srgbClr val="FF0000"/>
                </a:solidFill>
              </a:rPr>
              <a:t>safety</a:t>
            </a:r>
            <a:r>
              <a:rPr lang="fr-FR" sz="2400" b="1" dirty="0" smtClean="0">
                <a:solidFill>
                  <a:srgbClr val="FF0000"/>
                </a:solidFill>
              </a:rPr>
              <a:t>, </a:t>
            </a:r>
            <a:r>
              <a:rPr lang="fr-FR" sz="2400" b="1" dirty="0" err="1" smtClean="0">
                <a:solidFill>
                  <a:srgbClr val="FF0000"/>
                </a:solidFill>
              </a:rPr>
              <a:t>expressiveness</a:t>
            </a:r>
            <a:r>
              <a:rPr lang="fr-FR" sz="2400" b="1" dirty="0" smtClean="0">
                <a:solidFill>
                  <a:srgbClr val="FF0000"/>
                </a:solidFill>
              </a:rPr>
              <a:t>, </a:t>
            </a:r>
            <a:r>
              <a:rPr lang="fr-FR" sz="2400" b="1" dirty="0" err="1" smtClean="0">
                <a:solidFill>
                  <a:srgbClr val="FF0000"/>
                </a:solidFill>
              </a:rPr>
              <a:t>learnability</a:t>
            </a:r>
            <a:r>
              <a:rPr lang="fr-FR" sz="2400" b="1" dirty="0" smtClean="0">
                <a:solidFill>
                  <a:srgbClr val="FF0000"/>
                </a:solidFill>
              </a:rPr>
              <a:t>.</a:t>
            </a:r>
            <a:endParaRPr lang="fr-F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603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Question: </a:t>
            </a:r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what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does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it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compute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?</a:t>
            </a:r>
            <a:endParaRPr lang="fr-FR" sz="3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Espace réservé du contenu 4" descr="AddOne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05" b="-11305"/>
          <a:stretch>
            <a:fillRect/>
          </a:stretch>
        </p:blipFill>
        <p:spPr>
          <a:xfrm>
            <a:off x="611560" y="692696"/>
            <a:ext cx="8229600" cy="452596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43608" y="5013176"/>
            <a:ext cx="71287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dirty="0" smtClean="0">
                <a:solidFill>
                  <a:srgbClr val="FF0000"/>
                </a:solidFill>
              </a:rPr>
              <a:t>Performance, </a:t>
            </a:r>
            <a:r>
              <a:rPr lang="fr-FR" sz="3200" b="1" dirty="0" err="1" smtClean="0">
                <a:solidFill>
                  <a:srgbClr val="FF0000"/>
                </a:solidFill>
              </a:rPr>
              <a:t>usability</a:t>
            </a:r>
            <a:r>
              <a:rPr lang="fr-FR" sz="3200" b="1" dirty="0">
                <a:solidFill>
                  <a:srgbClr val="FF0000"/>
                </a:solidFill>
              </a:rPr>
              <a:t>, </a:t>
            </a:r>
            <a:r>
              <a:rPr lang="fr-FR" sz="3200" b="1" dirty="0" err="1">
                <a:solidFill>
                  <a:srgbClr val="FF0000"/>
                </a:solidFill>
              </a:rPr>
              <a:t>productivity</a:t>
            </a:r>
            <a:r>
              <a:rPr lang="fr-FR" sz="3200" b="1" dirty="0">
                <a:solidFill>
                  <a:srgbClr val="FF0000"/>
                </a:solidFill>
              </a:rPr>
              <a:t>, </a:t>
            </a:r>
            <a:r>
              <a:rPr lang="fr-FR" sz="3200" b="1" dirty="0" err="1">
                <a:solidFill>
                  <a:srgbClr val="FF0000"/>
                </a:solidFill>
              </a:rPr>
              <a:t>reusability</a:t>
            </a:r>
            <a:r>
              <a:rPr lang="fr-FR" sz="3200" b="1" dirty="0">
                <a:solidFill>
                  <a:srgbClr val="FF0000"/>
                </a:solidFill>
              </a:rPr>
              <a:t>, </a:t>
            </a:r>
            <a:r>
              <a:rPr lang="fr-FR" sz="3200" b="1" dirty="0" err="1">
                <a:solidFill>
                  <a:srgbClr val="FF0000"/>
                </a:solidFill>
              </a:rPr>
              <a:t>safety</a:t>
            </a:r>
            <a:r>
              <a:rPr lang="fr-FR" sz="3200" b="1" dirty="0">
                <a:solidFill>
                  <a:srgbClr val="FF0000"/>
                </a:solidFill>
              </a:rPr>
              <a:t>, </a:t>
            </a:r>
            <a:r>
              <a:rPr lang="fr-FR" sz="3200" b="1" dirty="0" err="1">
                <a:solidFill>
                  <a:srgbClr val="FF0000"/>
                </a:solidFill>
              </a:rPr>
              <a:t>expressiveness</a:t>
            </a:r>
            <a:r>
              <a:rPr lang="fr-FR" sz="3200" b="1" dirty="0">
                <a:solidFill>
                  <a:srgbClr val="FF0000"/>
                </a:solidFill>
              </a:rPr>
              <a:t>, </a:t>
            </a:r>
            <a:r>
              <a:rPr lang="fr-FR" sz="3200" b="1" dirty="0" err="1">
                <a:solidFill>
                  <a:srgbClr val="FF0000"/>
                </a:solidFill>
              </a:rPr>
              <a:t>learnability</a:t>
            </a:r>
            <a:r>
              <a:rPr lang="fr-FR" sz="3200" b="1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408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Qualities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and challenges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Cognitive dimensions </a:t>
            </a:r>
            <a:r>
              <a:rPr lang="en-US" sz="2400" dirty="0" smtClean="0"/>
              <a:t>(see references after)</a:t>
            </a:r>
          </a:p>
          <a:p>
            <a:r>
              <a:rPr lang="en-US" dirty="0" smtClean="0"/>
              <a:t>Abstractions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/>
              <a:t>Kramer “Abstraction and </a:t>
            </a:r>
            <a:r>
              <a:rPr lang="en-US" dirty="0" err="1"/>
              <a:t>Modelling</a:t>
            </a:r>
            <a:r>
              <a:rPr lang="en-US" dirty="0"/>
              <a:t> - A Complementary Partnership” MODELS’08</a:t>
            </a:r>
          </a:p>
          <a:p>
            <a:r>
              <a:rPr lang="en-US" dirty="0" smtClean="0"/>
              <a:t>Separation of concerns/modularity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Tarr</a:t>
            </a:r>
            <a:r>
              <a:rPr lang="en-US" dirty="0" smtClean="0"/>
              <a:t> et al., ICSE’99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Growing a language (like </a:t>
            </a:r>
            <a:r>
              <a:rPr lang="en-US" dirty="0" err="1" smtClean="0"/>
              <a:t>Scala</a:t>
            </a:r>
            <a:r>
              <a:rPr lang="en-US" dirty="0" smtClean="0"/>
              <a:t>)</a:t>
            </a:r>
          </a:p>
          <a:p>
            <a:r>
              <a:rPr lang="en-US" dirty="0"/>
              <a:t>Performance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34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4" descr="TM-22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>
          <a:xfrm>
            <a:off x="395536" y="5189043"/>
            <a:ext cx="3034680" cy="166895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985248" y="6372746"/>
            <a:ext cx="2133600" cy="365125"/>
          </a:xfrm>
        </p:spPr>
        <p:txBody>
          <a:bodyPr/>
          <a:lstStyle/>
          <a:p>
            <a:fld id="{07E659AE-68A2-41B4-825A-F55FDC85404D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3" name="Image 2" descr="InitialConfig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5013176"/>
            <a:ext cx="4283968" cy="898968"/>
          </a:xfrm>
          <a:prstGeom prst="rect">
            <a:avLst/>
          </a:prstGeom>
        </p:spPr>
      </p:pic>
      <p:pic>
        <p:nvPicPr>
          <p:cNvPr id="7" name="Image 6" descr="o37ti1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928"/>
            <a:ext cx="2910639" cy="2304256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470148"/>
            <a:ext cx="2133548" cy="140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9" descr="orange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789212"/>
            <a:ext cx="1800200" cy="1800200"/>
          </a:xfrm>
          <a:prstGeom prst="rect">
            <a:avLst/>
          </a:prstGeom>
        </p:spPr>
      </p:pic>
      <p:pic>
        <p:nvPicPr>
          <p:cNvPr id="11" name="Image 10" descr="twitter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813548"/>
            <a:ext cx="3456384" cy="642888"/>
          </a:xfrm>
          <a:prstGeom prst="rect">
            <a:avLst/>
          </a:prstGeom>
        </p:spPr>
      </p:pic>
      <p:pic>
        <p:nvPicPr>
          <p:cNvPr id="12" name="Image 11" descr="logo4w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9" y="3805437"/>
            <a:ext cx="2880320" cy="995020"/>
          </a:xfrm>
          <a:prstGeom prst="rect">
            <a:avLst/>
          </a:prstGeom>
        </p:spPr>
      </p:pic>
      <p:pic>
        <p:nvPicPr>
          <p:cNvPr id="13" name="Image 12" descr="android.jpe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1861220"/>
            <a:ext cx="1728192" cy="1728192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426847"/>
            <a:ext cx="2376264" cy="144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5" name="Image 14" descr="Capture d’écran 2012-10-22 à 23.38.46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645196"/>
            <a:ext cx="1882411" cy="1387919"/>
          </a:xfrm>
          <a:prstGeom prst="rect">
            <a:avLst/>
          </a:prstGeom>
        </p:spPr>
      </p:pic>
      <p:sp>
        <p:nvSpPr>
          <p:cNvPr id="16" name="Flèche vers la droite 15"/>
          <p:cNvSpPr/>
          <p:nvPr/>
        </p:nvSpPr>
        <p:spPr>
          <a:xfrm>
            <a:off x="2843808" y="3212976"/>
            <a:ext cx="2088232" cy="10081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/>
        </p:nvCxnSpPr>
        <p:spPr>
          <a:xfrm>
            <a:off x="3923928" y="-171400"/>
            <a:ext cx="72008" cy="7029400"/>
          </a:xfrm>
          <a:prstGeom prst="line">
            <a:avLst/>
          </a:prstGeom>
          <a:ln w="3810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0" y="836712"/>
            <a:ext cx="318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err="1" smtClean="0">
                <a:solidFill>
                  <a:srgbClr val="008000"/>
                </a:solidFill>
              </a:rPr>
              <a:t>Languages</a:t>
            </a:r>
            <a:endParaRPr lang="fr-FR" sz="5400" b="1" dirty="0">
              <a:solidFill>
                <a:srgbClr val="008000"/>
              </a:solidFill>
            </a:endParaRPr>
          </a:p>
        </p:txBody>
      </p:sp>
      <p:pic>
        <p:nvPicPr>
          <p:cNvPr id="17" name="Picture 4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38538">
            <a:off x="1127837" y="1922927"/>
            <a:ext cx="1035816" cy="72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499992" y="2497"/>
            <a:ext cx="4104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 err="1" smtClean="0">
                <a:solidFill>
                  <a:srgbClr val="FF0000"/>
                </a:solidFill>
              </a:rPr>
              <a:t>Complex</a:t>
            </a:r>
            <a:r>
              <a:rPr lang="fr-FR" sz="4800" b="1" dirty="0" smtClean="0">
                <a:solidFill>
                  <a:srgbClr val="FF0000"/>
                </a:solidFill>
              </a:rPr>
              <a:t> </a:t>
            </a:r>
            <a:r>
              <a:rPr lang="fr-FR" sz="4800" b="1" dirty="0" err="1" smtClean="0">
                <a:solidFill>
                  <a:srgbClr val="FF0000"/>
                </a:solidFill>
              </a:rPr>
              <a:t>Systems</a:t>
            </a:r>
            <a:endParaRPr lang="fr-FR" sz="4800" b="1" dirty="0">
              <a:solidFill>
                <a:srgbClr val="FF0000"/>
              </a:solidFill>
            </a:endParaRPr>
          </a:p>
        </p:txBody>
      </p:sp>
      <p:pic>
        <p:nvPicPr>
          <p:cNvPr id="2" name="Image 1" descr="instagram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797152"/>
            <a:ext cx="115212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8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 need </a:t>
            </a:r>
            <a:r>
              <a:rPr lang="en-US" sz="6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languages</a:t>
            </a:r>
            <a:endParaRPr lang="en-US" sz="6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12776"/>
            <a:ext cx="8229600" cy="5256584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At a high level of abstraction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Still general-purpose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Generation of other </a:t>
            </a:r>
            <a:r>
              <a:rPr lang="en-US" dirty="0" err="1" smtClean="0"/>
              <a:t>artefacts</a:t>
            </a:r>
            <a:r>
              <a:rPr lang="en-US" dirty="0" smtClean="0"/>
              <a:t> written in other languages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Transformation, refinement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Multiplicity of languages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Divide and conquer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Specific to a problem or “domain”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Induce a way to “compose” languages</a:t>
            </a:r>
          </a:p>
          <a:p>
            <a:pPr marL="400050" lvl="1" indent="0">
              <a:buNone/>
            </a:pPr>
            <a:r>
              <a:rPr lang="en-US" sz="1800" dirty="0" smtClean="0"/>
              <a:t>(</a:t>
            </a:r>
            <a:r>
              <a:rPr lang="en-US" sz="1800" dirty="0" err="1" smtClean="0"/>
              <a:t>Combemale</a:t>
            </a:r>
            <a:r>
              <a:rPr lang="en-US" sz="1800" dirty="0" smtClean="0"/>
              <a:t> et al. “</a:t>
            </a:r>
            <a:r>
              <a:rPr lang="en-US" sz="1800" dirty="0"/>
              <a:t>On the Globalization of Domain-Specific </a:t>
            </a:r>
            <a:r>
              <a:rPr lang="en-US" sz="1800" dirty="0" smtClean="0"/>
              <a:t>Languages”)</a:t>
            </a:r>
            <a:endParaRPr lang="en-US" sz="1800" dirty="0"/>
          </a:p>
          <a:p>
            <a:pPr marL="400050" lvl="1" indent="0">
              <a:buNone/>
            </a:pPr>
            <a:endParaRPr lang="en-US" dirty="0"/>
          </a:p>
        </p:txBody>
      </p:sp>
      <p:sp>
        <p:nvSpPr>
          <p:cNvPr id="5" name="Flèche vers la droite 15"/>
          <p:cNvSpPr/>
          <p:nvPr/>
        </p:nvSpPr>
        <p:spPr>
          <a:xfrm rot="5400000">
            <a:off x="7707705" y="2223120"/>
            <a:ext cx="2088232" cy="75557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val 5"/>
          <p:cNvSpPr/>
          <p:nvPr/>
        </p:nvSpPr>
        <p:spPr>
          <a:xfrm>
            <a:off x="7452320" y="4941168"/>
            <a:ext cx="792088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804248" y="4365104"/>
            <a:ext cx="792088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652120" y="4365104"/>
            <a:ext cx="792088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40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-11899"/>
            <a:ext cx="8229600" cy="1143000"/>
          </a:xfrm>
        </p:spPr>
        <p:txBody>
          <a:bodyPr>
            <a:normAutofit/>
          </a:bodyPr>
          <a:lstStyle/>
          <a:p>
            <a:r>
              <a:rPr lang="fr-FR" sz="6000" b="1" dirty="0" smtClean="0">
                <a:solidFill>
                  <a:srgbClr val="FF0000"/>
                </a:solidFill>
              </a:rPr>
              <a:t>Variant</a:t>
            </a:r>
            <a:endParaRPr lang="fr-FR" sz="6000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Capture d’écran 2014-11-02 à 16.40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" y="980728"/>
            <a:ext cx="9144000" cy="319228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6267486"/>
            <a:ext cx="9144000" cy="584776"/>
          </a:xfrm>
          <a:prstGeom prst="rect">
            <a:avLst/>
          </a:prstGeom>
          <a:solidFill>
            <a:srgbClr val="F79646">
              <a:lumMod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Guillaume </a:t>
            </a:r>
            <a:r>
              <a:rPr lang="en-US" sz="1600" dirty="0" err="1"/>
              <a:t>Bécan</a:t>
            </a:r>
            <a:r>
              <a:rPr lang="en-US" sz="1600" dirty="0"/>
              <a:t>, Mathieu Acher, Jean-Marc </a:t>
            </a:r>
            <a:r>
              <a:rPr lang="en-US" sz="1600" dirty="0" err="1"/>
              <a:t>Jézéquel</a:t>
            </a:r>
            <a:r>
              <a:rPr lang="en-US" sz="1600" dirty="0"/>
              <a:t>, and Thomas </a:t>
            </a:r>
            <a:r>
              <a:rPr lang="en-US" sz="1600" dirty="0" err="1"/>
              <a:t>Menguy</a:t>
            </a:r>
            <a:r>
              <a:rPr lang="en-US" sz="1600" dirty="0"/>
              <a:t>. On the Variability Secrets of an Online Video Generator (2015). In </a:t>
            </a:r>
            <a:r>
              <a:rPr lang="en-US" sz="1600" dirty="0" smtClean="0"/>
              <a:t>VaMoS</a:t>
            </a:r>
            <a:r>
              <a:rPr lang="en-US" sz="1600" dirty="0"/>
              <a:t>'</a:t>
            </a:r>
            <a:r>
              <a:rPr lang="en-US" sz="1600" dirty="0" smtClean="0"/>
              <a:t>15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8790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 d’écran 2015-05-28 à 16.15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0"/>
            <a:ext cx="7956376" cy="32143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512" y="3312474"/>
            <a:ext cx="8784976" cy="4401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“Even variations in grammar can profoundly affect how we see the world.</a:t>
            </a:r>
            <a:r>
              <a:rPr lang="en-US" sz="4000" dirty="0" smtClean="0"/>
              <a:t>”</a:t>
            </a:r>
          </a:p>
          <a:p>
            <a:endParaRPr lang="en-US" sz="3200" dirty="0"/>
          </a:p>
          <a:p>
            <a:r>
              <a:rPr lang="en-US" sz="3200" dirty="0" smtClean="0"/>
              <a:t>She’s talking about real languages; </a:t>
            </a:r>
            <a:r>
              <a:rPr lang="en-US" sz="3200" b="1" dirty="0" smtClean="0">
                <a:solidFill>
                  <a:srgbClr val="FF0000"/>
                </a:solidFill>
              </a:rPr>
              <a:t>what about synthetic, programming languages? 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3668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What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is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a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language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?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« A </a:t>
            </a:r>
            <a:r>
              <a:rPr lang="fr-FR" dirty="0"/>
              <a:t>system of </a:t>
            </a:r>
            <a:r>
              <a:rPr lang="fr-FR" dirty="0" err="1"/>
              <a:t>signs</a:t>
            </a:r>
            <a:r>
              <a:rPr lang="fr-FR" dirty="0"/>
              <a:t>, </a:t>
            </a:r>
            <a:r>
              <a:rPr lang="fr-FR" dirty="0" err="1"/>
              <a:t>symbols</a:t>
            </a:r>
            <a:r>
              <a:rPr lang="fr-FR" dirty="0"/>
              <a:t>, </a:t>
            </a:r>
            <a:r>
              <a:rPr lang="fr-FR" dirty="0" err="1"/>
              <a:t>gestures</a:t>
            </a:r>
            <a:r>
              <a:rPr lang="fr-FR" dirty="0"/>
              <a:t>, or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fr-FR" b="1" dirty="0" err="1" smtClean="0"/>
              <a:t>communicating</a:t>
            </a:r>
            <a:r>
              <a:rPr lang="fr-FR" dirty="0" smtClean="0"/>
              <a:t> »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« The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and usages of a </a:t>
            </a:r>
            <a:r>
              <a:rPr lang="fr-FR" dirty="0" err="1"/>
              <a:t>scientific</a:t>
            </a:r>
            <a:r>
              <a:rPr lang="fr-FR" dirty="0"/>
              <a:t>, </a:t>
            </a:r>
            <a:r>
              <a:rPr lang="fr-FR" dirty="0" err="1"/>
              <a:t>professional</a:t>
            </a:r>
            <a:r>
              <a:rPr lang="fr-FR" dirty="0"/>
              <a:t>, or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smtClean="0"/>
              <a:t>group »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« A </a:t>
            </a:r>
            <a:r>
              <a:rPr lang="fr-FR" dirty="0"/>
              <a:t>system of </a:t>
            </a:r>
            <a:r>
              <a:rPr lang="fr-FR" dirty="0" err="1"/>
              <a:t>symbols</a:t>
            </a:r>
            <a:r>
              <a:rPr lang="fr-FR" dirty="0"/>
              <a:t> and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for communication </a:t>
            </a:r>
            <a:r>
              <a:rPr lang="fr-FR" dirty="0" err="1"/>
              <a:t>with</a:t>
            </a:r>
            <a:r>
              <a:rPr lang="fr-FR" dirty="0"/>
              <a:t> or </a:t>
            </a:r>
            <a:r>
              <a:rPr lang="fr-FR" dirty="0" err="1"/>
              <a:t>between</a:t>
            </a:r>
            <a:r>
              <a:rPr lang="fr-FR" dirty="0"/>
              <a:t> computers</a:t>
            </a:r>
            <a:r>
              <a:rPr lang="fr-FR" dirty="0" smtClean="0"/>
              <a:t>. »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62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Architecture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074" name="Picture 2" descr="C:\Users\useradm\Dropbox\docencia\miage\pictures\pl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4533065" cy="293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adm\Dropbox\docencia\miage\pictures\plano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861048"/>
            <a:ext cx="521017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Illustration of doric order sty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362058"/>
            <a:ext cx="1479853" cy="26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539552" y="-16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Architecture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215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Cartography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4098" name="Picture 2" descr="C:\Users\useradm\Dropbox\docencia\miage\pictures\cartograph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16" y="1205544"/>
            <a:ext cx="6694689" cy="344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adm\Dropbox\docencia\miage\pictures\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429000"/>
            <a:ext cx="3029620" cy="302962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Cartography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481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Biology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54089"/>
            <a:ext cx="353167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C:\Users\useradm\Dropbox\docencia\miage\pictures\molecu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64409"/>
            <a:ext cx="1236962" cy="127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96752"/>
            <a:ext cx="1765611" cy="1810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50" y="3356992"/>
            <a:ext cx="4198627" cy="298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Biology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95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Electronics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6146" name="Picture 2" descr="C:\Users\useradm\Dropbox\docencia\miage\pictures\circ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762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useradm\Dropbox\docencia\miage\pictures\pc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105275"/>
            <a:ext cx="30289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340768"/>
            <a:ext cx="14954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348880"/>
            <a:ext cx="904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126607"/>
            <a:ext cx="20193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Electronics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184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6000" b="1" dirty="0" smtClean="0">
                <a:solidFill>
                  <a:srgbClr val="558ED5"/>
                </a:solidFill>
              </a:rPr>
              <a:t>In Software Engineering</a:t>
            </a:r>
            <a:endParaRPr lang="fr-FR" sz="60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233203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400" dirty="0" smtClean="0"/>
              <a:t>« </a:t>
            </a:r>
            <a:r>
              <a:rPr lang="fr-FR" sz="4400" dirty="0" err="1" smtClean="0"/>
              <a:t>Languages</a:t>
            </a:r>
            <a:r>
              <a:rPr lang="fr-FR" sz="4400" dirty="0" smtClean="0"/>
              <a:t> </a:t>
            </a:r>
            <a:r>
              <a:rPr lang="fr-FR" sz="4400" dirty="0"/>
              <a:t>are the </a:t>
            </a:r>
            <a:r>
              <a:rPr lang="fr-FR" sz="4400" dirty="0" err="1"/>
              <a:t>primary</a:t>
            </a:r>
            <a:r>
              <a:rPr lang="fr-FR" sz="4400" dirty="0"/>
              <a:t> </a:t>
            </a:r>
            <a:r>
              <a:rPr lang="fr-FR" sz="4400" dirty="0" err="1"/>
              <a:t>way</a:t>
            </a:r>
            <a:r>
              <a:rPr lang="fr-FR" sz="4400" dirty="0"/>
              <a:t> in </a:t>
            </a:r>
            <a:r>
              <a:rPr lang="fr-FR" sz="4400" dirty="0" err="1"/>
              <a:t>which</a:t>
            </a:r>
            <a:r>
              <a:rPr lang="fr-FR" sz="4400" dirty="0"/>
              <a:t> system </a:t>
            </a:r>
            <a:r>
              <a:rPr lang="fr-FR" sz="4400" dirty="0" err="1"/>
              <a:t>developers</a:t>
            </a:r>
            <a:r>
              <a:rPr lang="fr-FR" sz="4400" dirty="0"/>
              <a:t> </a:t>
            </a:r>
            <a:r>
              <a:rPr lang="fr-FR" sz="4400" dirty="0" err="1"/>
              <a:t>communicate</a:t>
            </a:r>
            <a:r>
              <a:rPr lang="fr-FR" sz="4400" dirty="0"/>
              <a:t>, design and </a:t>
            </a:r>
            <a:r>
              <a:rPr lang="fr-FR" sz="4400" dirty="0" err="1" smtClean="0"/>
              <a:t>implement</a:t>
            </a:r>
            <a:r>
              <a:rPr lang="fr-FR" sz="4400" dirty="0" smtClean="0"/>
              <a:t> software </a:t>
            </a:r>
            <a:r>
              <a:rPr lang="fr-FR" sz="4400" dirty="0" err="1" smtClean="0"/>
              <a:t>systems</a:t>
            </a:r>
            <a:r>
              <a:rPr lang="fr-FR" sz="4400" dirty="0" smtClean="0"/>
              <a:t> » </a:t>
            </a:r>
            <a:endParaRPr lang="fr-FR" sz="4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69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4" descr="TM-22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>
          <a:xfrm>
            <a:off x="395536" y="5189043"/>
            <a:ext cx="3034680" cy="166895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985248" y="6372746"/>
            <a:ext cx="2133600" cy="365125"/>
          </a:xfrm>
        </p:spPr>
        <p:txBody>
          <a:bodyPr/>
          <a:lstStyle/>
          <a:p>
            <a:fld id="{07E659AE-68A2-41B4-825A-F55FDC85404D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3" name="Image 2" descr="InitialConfig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5013176"/>
            <a:ext cx="4283968" cy="898968"/>
          </a:xfrm>
          <a:prstGeom prst="rect">
            <a:avLst/>
          </a:prstGeom>
        </p:spPr>
      </p:pic>
      <p:pic>
        <p:nvPicPr>
          <p:cNvPr id="7" name="Image 6" descr="o37ti1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928"/>
            <a:ext cx="2910639" cy="2304256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470148"/>
            <a:ext cx="2133548" cy="140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9" descr="orange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789212"/>
            <a:ext cx="1800200" cy="1800200"/>
          </a:xfrm>
          <a:prstGeom prst="rect">
            <a:avLst/>
          </a:prstGeom>
        </p:spPr>
      </p:pic>
      <p:pic>
        <p:nvPicPr>
          <p:cNvPr id="11" name="Image 10" descr="twitter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813548"/>
            <a:ext cx="3456384" cy="642888"/>
          </a:xfrm>
          <a:prstGeom prst="rect">
            <a:avLst/>
          </a:prstGeom>
        </p:spPr>
      </p:pic>
      <p:pic>
        <p:nvPicPr>
          <p:cNvPr id="12" name="Image 11" descr="logo4w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9" y="3805437"/>
            <a:ext cx="2880320" cy="995020"/>
          </a:xfrm>
          <a:prstGeom prst="rect">
            <a:avLst/>
          </a:prstGeom>
        </p:spPr>
      </p:pic>
      <p:pic>
        <p:nvPicPr>
          <p:cNvPr id="13" name="Image 12" descr="android.jpe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1861220"/>
            <a:ext cx="1728192" cy="1728192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426847"/>
            <a:ext cx="2376264" cy="144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5" name="Image 14" descr="Capture d’écran 2012-10-22 à 23.38.46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645196"/>
            <a:ext cx="1882411" cy="1387919"/>
          </a:xfrm>
          <a:prstGeom prst="rect">
            <a:avLst/>
          </a:prstGeom>
        </p:spPr>
      </p:pic>
      <p:sp>
        <p:nvSpPr>
          <p:cNvPr id="16" name="Flèche vers la droite 15"/>
          <p:cNvSpPr/>
          <p:nvPr/>
        </p:nvSpPr>
        <p:spPr>
          <a:xfrm>
            <a:off x="2843808" y="3212976"/>
            <a:ext cx="2088232" cy="10081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/>
        </p:nvCxnSpPr>
        <p:spPr>
          <a:xfrm>
            <a:off x="3923928" y="-171400"/>
            <a:ext cx="72008" cy="7029400"/>
          </a:xfrm>
          <a:prstGeom prst="line">
            <a:avLst/>
          </a:prstGeom>
          <a:ln w="3810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11625" y="23664"/>
            <a:ext cx="407936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u="sng" dirty="0" smtClean="0">
                <a:solidFill>
                  <a:srgbClr val="008000"/>
                </a:solidFill>
              </a:rPr>
              <a:t>General </a:t>
            </a:r>
            <a:r>
              <a:rPr lang="fr-FR" sz="4400" b="1" u="sng" dirty="0" err="1" smtClean="0">
                <a:solidFill>
                  <a:srgbClr val="008000"/>
                </a:solidFill>
              </a:rPr>
              <a:t>Purpose</a:t>
            </a:r>
            <a:r>
              <a:rPr lang="fr-FR" sz="4400" b="1" u="sng" dirty="0" smtClean="0">
                <a:solidFill>
                  <a:srgbClr val="008000"/>
                </a:solidFill>
              </a:rPr>
              <a:t> </a:t>
            </a:r>
          </a:p>
          <a:p>
            <a:r>
              <a:rPr lang="fr-FR" sz="4400" b="1" u="sng" dirty="0" err="1" smtClean="0">
                <a:solidFill>
                  <a:srgbClr val="008000"/>
                </a:solidFill>
              </a:rPr>
              <a:t>Languages</a:t>
            </a:r>
            <a:endParaRPr lang="fr-FR" sz="4400" b="1" u="sng" dirty="0" smtClean="0">
              <a:solidFill>
                <a:srgbClr val="008000"/>
              </a:solidFill>
            </a:endParaRPr>
          </a:p>
          <a:p>
            <a:r>
              <a:rPr lang="fr-FR" sz="2800" b="1" dirty="0" err="1" smtClean="0">
                <a:solidFill>
                  <a:srgbClr val="008000"/>
                </a:solidFill>
              </a:rPr>
              <a:t>Assembly</a:t>
            </a:r>
            <a:r>
              <a:rPr lang="fr-FR" sz="2800" b="1" dirty="0" smtClean="0">
                <a:solidFill>
                  <a:srgbClr val="008000"/>
                </a:solidFill>
              </a:rPr>
              <a:t> ?</a:t>
            </a:r>
          </a:p>
          <a:p>
            <a:r>
              <a:rPr lang="fr-FR" sz="2800" b="1" dirty="0" smtClean="0">
                <a:solidFill>
                  <a:srgbClr val="008000"/>
                </a:solidFill>
              </a:rPr>
              <a:t>COBOL ? LISP ? C ? C++ ? </a:t>
            </a:r>
          </a:p>
          <a:p>
            <a:r>
              <a:rPr lang="fr-FR" sz="2800" b="1" dirty="0" smtClean="0">
                <a:solidFill>
                  <a:srgbClr val="008000"/>
                </a:solidFill>
              </a:rPr>
              <a:t>Java? PHP ? C# ? Ruby ?</a:t>
            </a:r>
          </a:p>
          <a:p>
            <a:endParaRPr lang="fr-FR" sz="4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083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1167"/>
            <a:ext cx="9144000" cy="1143000"/>
          </a:xfrm>
        </p:spPr>
        <p:txBody>
          <a:bodyPr>
            <a:noAutofit/>
          </a:bodyPr>
          <a:lstStyle/>
          <a:p>
            <a:r>
              <a:rPr lang="fr-FR" sz="3600" b="1" dirty="0" err="1" smtClean="0">
                <a:solidFill>
                  <a:srgbClr val="558ED5"/>
                </a:solidFill>
              </a:rPr>
              <a:t>Limits</a:t>
            </a:r>
            <a:r>
              <a:rPr lang="fr-FR" sz="3600" b="1" dirty="0" smtClean="0">
                <a:solidFill>
                  <a:srgbClr val="558ED5"/>
                </a:solidFill>
              </a:rPr>
              <a:t> of General </a:t>
            </a:r>
            <a:r>
              <a:rPr lang="fr-FR" sz="3600" b="1" dirty="0" err="1" smtClean="0">
                <a:solidFill>
                  <a:srgbClr val="558ED5"/>
                </a:solidFill>
              </a:rPr>
              <a:t>Purpose</a:t>
            </a:r>
            <a:r>
              <a:rPr lang="fr-FR" sz="3600" b="1" dirty="0" smtClean="0">
                <a:solidFill>
                  <a:srgbClr val="558ED5"/>
                </a:solidFill>
              </a:rPr>
              <a:t> </a:t>
            </a:r>
            <a:r>
              <a:rPr lang="fr-FR" sz="36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3600" b="1" dirty="0" smtClean="0">
                <a:solidFill>
                  <a:srgbClr val="558ED5"/>
                </a:solidFill>
              </a:rPr>
              <a:t> (1)</a:t>
            </a:r>
            <a:endParaRPr lang="fr-FR" sz="36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4525963"/>
          </a:xfrm>
        </p:spPr>
        <p:txBody>
          <a:bodyPr/>
          <a:lstStyle/>
          <a:p>
            <a:r>
              <a:rPr lang="fr-FR" b="1" dirty="0" smtClean="0"/>
              <a:t>Abstractions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b="1" dirty="0" smtClean="0"/>
              <a:t>notations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are not </a:t>
            </a:r>
            <a:r>
              <a:rPr lang="fr-FR" dirty="0" err="1" smtClean="0"/>
              <a:t>natural</a:t>
            </a:r>
            <a:r>
              <a:rPr lang="fr-FR" dirty="0"/>
              <a:t>/</a:t>
            </a:r>
            <a:r>
              <a:rPr lang="fr-FR" dirty="0" err="1"/>
              <a:t>suitable</a:t>
            </a:r>
            <a:r>
              <a:rPr lang="fr-FR" dirty="0"/>
              <a:t> </a:t>
            </a:r>
            <a:r>
              <a:rPr lang="fr-FR" dirty="0" smtClean="0"/>
              <a:t>for the </a:t>
            </a:r>
            <a:r>
              <a:rPr lang="fr-FR" dirty="0" err="1" smtClean="0"/>
              <a:t>stakeholders</a:t>
            </a:r>
            <a:r>
              <a:rPr lang="fr-FR" dirty="0" smtClean="0"/>
              <a:t>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0" name="Image 9" descr="Can-a-Web-Developer-Also-be-a-Web-Designer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0968"/>
            <a:ext cx="3200356" cy="1800200"/>
          </a:xfrm>
          <a:prstGeom prst="rect">
            <a:avLst/>
          </a:prstGeom>
        </p:spPr>
      </p:pic>
      <p:pic>
        <p:nvPicPr>
          <p:cNvPr id="11" name="Image 10" descr="télécharge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276872"/>
            <a:ext cx="4860032" cy="3645024"/>
          </a:xfrm>
          <a:prstGeom prst="rect">
            <a:avLst/>
          </a:prstGeom>
        </p:spPr>
      </p:pic>
      <p:pic>
        <p:nvPicPr>
          <p:cNvPr id="8" name="Image 7" descr="parent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229200"/>
            <a:ext cx="1049176" cy="1799993"/>
          </a:xfrm>
          <a:prstGeom prst="rect">
            <a:avLst/>
          </a:prstGeom>
        </p:spPr>
      </p:pic>
      <p:pic>
        <p:nvPicPr>
          <p:cNvPr id="9" name="Image 8" descr="téléchargement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501008"/>
            <a:ext cx="2213868" cy="17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64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/>
          <a:lstStyle/>
          <a:p>
            <a:r>
              <a:rPr lang="fr-FR" dirty="0" smtClean="0"/>
              <a:t>Not </a:t>
            </a:r>
            <a:r>
              <a:rPr lang="fr-FR" dirty="0" err="1" smtClean="0"/>
              <a:t>targeted</a:t>
            </a:r>
            <a:r>
              <a:rPr lang="fr-FR" dirty="0" smtClean="0"/>
              <a:t> </a:t>
            </a:r>
            <a:r>
              <a:rPr lang="fr-FR" dirty="0"/>
              <a:t>to a </a:t>
            </a:r>
            <a:r>
              <a:rPr lang="fr-FR" b="1" dirty="0" err="1"/>
              <a:t>particular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 smtClean="0"/>
              <a:t>problem</a:t>
            </a:r>
            <a:r>
              <a:rPr lang="fr-FR" dirty="0" smtClean="0"/>
              <a:t>, but to </a:t>
            </a: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kinds</a:t>
            </a:r>
            <a:r>
              <a:rPr lang="fr-FR" dirty="0" smtClean="0"/>
              <a:t> </a:t>
            </a:r>
            <a:r>
              <a:rPr lang="fr-FR" dirty="0"/>
              <a:t>of software </a:t>
            </a:r>
            <a:r>
              <a:rPr lang="fr-FR" dirty="0" err="1" smtClean="0"/>
              <a:t>problem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5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24944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2936"/>
            <a:ext cx="4248472" cy="356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err="1" smtClean="0">
                <a:solidFill>
                  <a:srgbClr val="558ED5"/>
                </a:solidFill>
              </a:rPr>
              <a:t>Limits</a:t>
            </a:r>
            <a:r>
              <a:rPr lang="fr-FR" sz="3600" b="1" dirty="0" smtClean="0">
                <a:solidFill>
                  <a:srgbClr val="558ED5"/>
                </a:solidFill>
              </a:rPr>
              <a:t> of General </a:t>
            </a:r>
            <a:r>
              <a:rPr lang="fr-FR" sz="3600" b="1" dirty="0" err="1" smtClean="0">
                <a:solidFill>
                  <a:srgbClr val="558ED5"/>
                </a:solidFill>
              </a:rPr>
              <a:t>Purpose</a:t>
            </a:r>
            <a:r>
              <a:rPr lang="fr-FR" sz="3600" b="1" dirty="0" smtClean="0">
                <a:solidFill>
                  <a:srgbClr val="558ED5"/>
                </a:solidFill>
              </a:rPr>
              <a:t> </a:t>
            </a:r>
            <a:r>
              <a:rPr lang="fr-FR" sz="36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3600" b="1" dirty="0" smtClean="0">
                <a:solidFill>
                  <a:srgbClr val="558ED5"/>
                </a:solidFill>
              </a:rPr>
              <a:t> (2)</a:t>
            </a:r>
            <a:endParaRPr lang="fr-FR" sz="36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8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pture d’écran 2015-06-24 à 05.24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06" r="-18606"/>
          <a:stretch>
            <a:fillRect/>
          </a:stretch>
        </p:blipFill>
        <p:spPr>
          <a:xfrm>
            <a:off x="-900608" y="476672"/>
            <a:ext cx="10790214" cy="5934202"/>
          </a:xfrm>
        </p:spPr>
      </p:pic>
    </p:spTree>
    <p:extLst>
      <p:ext uri="{BB962C8B-B14F-4D97-AF65-F5344CB8AC3E}">
        <p14:creationId xmlns:p14="http://schemas.microsoft.com/office/powerpoint/2010/main" val="6845529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/>
          <a:lstStyle/>
          <a:p>
            <a:r>
              <a:rPr lang="fr-FR" dirty="0" err="1" smtClean="0"/>
              <a:t>Targeted</a:t>
            </a:r>
            <a:r>
              <a:rPr lang="fr-FR" dirty="0" smtClean="0"/>
              <a:t> </a:t>
            </a:r>
            <a:r>
              <a:rPr lang="fr-FR" dirty="0"/>
              <a:t>to a </a:t>
            </a:r>
            <a:r>
              <a:rPr lang="fr-FR" b="1" dirty="0" err="1"/>
              <a:t>particular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 smtClean="0"/>
              <a:t>problem</a:t>
            </a:r>
            <a:r>
              <a:rPr lang="fr-FR" dirty="0" smtClean="0"/>
              <a:t>,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dedicated</a:t>
            </a:r>
            <a:r>
              <a:rPr lang="fr-FR" dirty="0" smtClean="0"/>
              <a:t> notations (</a:t>
            </a:r>
            <a:r>
              <a:rPr lang="fr-FR" dirty="0" err="1" smtClean="0"/>
              <a:t>textual</a:t>
            </a:r>
            <a:r>
              <a:rPr lang="fr-FR" dirty="0" smtClean="0"/>
              <a:t> or </a:t>
            </a:r>
            <a:r>
              <a:rPr lang="fr-FR" dirty="0" err="1" smtClean="0"/>
              <a:t>graphical</a:t>
            </a:r>
            <a:r>
              <a:rPr lang="fr-FR" dirty="0" smtClean="0"/>
              <a:t>), support (editor, </a:t>
            </a:r>
            <a:r>
              <a:rPr lang="fr-FR" dirty="0" err="1" smtClean="0"/>
              <a:t>checkers</a:t>
            </a:r>
            <a:r>
              <a:rPr lang="fr-FR" dirty="0" smtClean="0"/>
              <a:t>, etc.)</a:t>
            </a:r>
          </a:p>
          <a:p>
            <a:r>
              <a:rPr lang="fr-FR" dirty="0" smtClean="0"/>
              <a:t>Promises: more « efficient » </a:t>
            </a:r>
            <a:r>
              <a:rPr lang="fr-FR" dirty="0" err="1" smtClean="0"/>
              <a:t>languages</a:t>
            </a:r>
            <a:r>
              <a:rPr lang="fr-FR" dirty="0" smtClean="0"/>
              <a:t> for </a:t>
            </a:r>
            <a:r>
              <a:rPr lang="fr-FR" dirty="0" err="1" smtClean="0"/>
              <a:t>resolving</a:t>
            </a:r>
            <a:r>
              <a:rPr lang="fr-FR" dirty="0" smtClean="0"/>
              <a:t> a set of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problems</a:t>
            </a:r>
            <a:r>
              <a:rPr lang="fr-FR" dirty="0" smtClean="0"/>
              <a:t> in a </a:t>
            </a:r>
            <a:r>
              <a:rPr lang="fr-FR" dirty="0" err="1" smtClean="0"/>
              <a:t>domain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748234"/>
            <a:ext cx="3672408" cy="308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smtClean="0">
                <a:solidFill>
                  <a:srgbClr val="558ED5"/>
                </a:solidFill>
              </a:rPr>
              <a:t>Domain </a:t>
            </a:r>
            <a:r>
              <a:rPr lang="fr-FR" sz="4000" b="1" dirty="0" err="1" smtClean="0">
                <a:solidFill>
                  <a:srgbClr val="558ED5"/>
                </a:solidFill>
              </a:rPr>
              <a:t>Specific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r>
              <a:rPr lang="fr-FR" sz="40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endParaRPr lang="fr-FR" sz="40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318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 discussable view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sz="3100" b="1" dirty="0" smtClean="0">
                <a:solidFill>
                  <a:srgbClr val="FF0000"/>
                </a:solidFill>
              </a:rPr>
              <a:t>(slide “</a:t>
            </a:r>
            <a:r>
              <a:rPr lang="en-US" sz="3100" b="1" dirty="0" err="1" smtClean="0">
                <a:solidFill>
                  <a:srgbClr val="FF0000"/>
                </a:solidFill>
              </a:rPr>
              <a:t>OptiML</a:t>
            </a:r>
            <a:r>
              <a:rPr lang="en-US" sz="3100" b="1" dirty="0" smtClean="0">
                <a:solidFill>
                  <a:srgbClr val="FF0000"/>
                </a:solidFill>
              </a:rPr>
              <a:t>…” </a:t>
            </a:r>
            <a:r>
              <a:rPr lang="en-US" sz="3100" b="1" dirty="0" err="1" smtClean="0">
                <a:solidFill>
                  <a:srgbClr val="FF0000"/>
                </a:solidFill>
              </a:rPr>
              <a:t>Sujeeth</a:t>
            </a:r>
            <a:r>
              <a:rPr lang="en-US" sz="3100" b="1" dirty="0" smtClean="0">
                <a:solidFill>
                  <a:srgbClr val="FF0000"/>
                </a:solidFill>
              </a:rPr>
              <a:t> et al., ICML’11)</a:t>
            </a:r>
            <a:endParaRPr lang="en-US" sz="3100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Capture d’écran 2015-11-09 à 17.0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75616"/>
            <a:ext cx="8208912" cy="528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729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124744"/>
            <a:ext cx="8964488" cy="5328592"/>
          </a:xfrm>
        </p:spPr>
        <p:txBody>
          <a:bodyPr>
            <a:noAutofit/>
          </a:bodyPr>
          <a:lstStyle/>
          <a:p>
            <a:r>
              <a:rPr lang="fr-FR" sz="3600" dirty="0" smtClean="0"/>
              <a:t>Long </a:t>
            </a:r>
            <a:r>
              <a:rPr lang="fr-FR" sz="3600" dirty="0" err="1" smtClean="0"/>
              <a:t>history</a:t>
            </a:r>
            <a:r>
              <a:rPr lang="fr-FR" sz="3600" dirty="0"/>
              <a:t>: </a:t>
            </a:r>
            <a:r>
              <a:rPr lang="fr-FR" sz="3600" dirty="0" err="1"/>
              <a:t>used</a:t>
            </a:r>
            <a:r>
              <a:rPr lang="fr-FR" sz="3600" dirty="0"/>
              <a:t> for </a:t>
            </a:r>
            <a:r>
              <a:rPr lang="fr-FR" sz="3600" dirty="0" err="1"/>
              <a:t>almost</a:t>
            </a:r>
            <a:r>
              <a:rPr lang="fr-FR" sz="3600" dirty="0"/>
              <a:t> as long as </a:t>
            </a:r>
            <a:r>
              <a:rPr lang="fr-FR" sz="3600" dirty="0" err="1"/>
              <a:t>computing</a:t>
            </a:r>
            <a:r>
              <a:rPr lang="fr-FR" sz="3600" dirty="0"/>
              <a:t> has been </a:t>
            </a:r>
            <a:r>
              <a:rPr lang="fr-FR" sz="3600" dirty="0" err="1"/>
              <a:t>done</a:t>
            </a:r>
            <a:r>
              <a:rPr lang="fr-FR" sz="3600" dirty="0"/>
              <a:t>. </a:t>
            </a:r>
            <a:endParaRPr lang="fr-FR" sz="3600" dirty="0" smtClean="0"/>
          </a:p>
          <a:p>
            <a:endParaRPr lang="fr-FR" sz="3600" dirty="0" smtClean="0"/>
          </a:p>
          <a:p>
            <a:r>
              <a:rPr lang="fr-FR" sz="3600" dirty="0" err="1" smtClean="0"/>
              <a:t>You’re</a:t>
            </a:r>
            <a:r>
              <a:rPr lang="fr-FR" sz="3600" dirty="0" smtClean="0"/>
              <a:t> </a:t>
            </a:r>
            <a:r>
              <a:rPr lang="fr-FR" sz="3600" dirty="0" err="1" smtClean="0"/>
              <a:t>using</a:t>
            </a:r>
            <a:r>
              <a:rPr lang="fr-FR" sz="3600" dirty="0" smtClean="0"/>
              <a:t> </a:t>
            </a:r>
            <a:r>
              <a:rPr lang="fr-FR" sz="3600" dirty="0" err="1" smtClean="0"/>
              <a:t>DSLs</a:t>
            </a:r>
            <a:r>
              <a:rPr lang="fr-FR" sz="3600" dirty="0" smtClean="0"/>
              <a:t> in a </a:t>
            </a:r>
            <a:r>
              <a:rPr lang="fr-FR" sz="3600" dirty="0" err="1" smtClean="0"/>
              <a:t>daily</a:t>
            </a:r>
            <a:r>
              <a:rPr lang="fr-FR" sz="3600" dirty="0" smtClean="0"/>
              <a:t> basis</a:t>
            </a:r>
          </a:p>
          <a:p>
            <a:endParaRPr lang="fr-FR" sz="3600" dirty="0" smtClean="0"/>
          </a:p>
          <a:p>
            <a:r>
              <a:rPr lang="fr-FR" sz="3600" dirty="0" err="1" smtClean="0"/>
              <a:t>You’ve</a:t>
            </a:r>
            <a:r>
              <a:rPr lang="fr-FR" sz="3600" dirty="0" smtClean="0"/>
              <a:t> </a:t>
            </a:r>
            <a:r>
              <a:rPr lang="fr-FR" sz="3600" dirty="0" err="1" smtClean="0"/>
              <a:t>learnt</a:t>
            </a:r>
            <a:r>
              <a:rPr lang="fr-FR" sz="3600" dirty="0" smtClean="0"/>
              <a:t> </a:t>
            </a:r>
            <a:r>
              <a:rPr lang="fr-FR" sz="3600" dirty="0" err="1" smtClean="0"/>
              <a:t>many</a:t>
            </a:r>
            <a:r>
              <a:rPr lang="fr-FR" sz="3600" dirty="0" smtClean="0"/>
              <a:t> </a:t>
            </a:r>
            <a:r>
              <a:rPr lang="fr-FR" sz="3600" dirty="0" err="1" smtClean="0"/>
              <a:t>DSLs</a:t>
            </a:r>
            <a:r>
              <a:rPr lang="fr-FR" sz="3600" dirty="0" smtClean="0"/>
              <a:t> in </a:t>
            </a:r>
            <a:r>
              <a:rPr lang="fr-FR" sz="3600" dirty="0" err="1" smtClean="0"/>
              <a:t>your</a:t>
            </a:r>
            <a:r>
              <a:rPr lang="fr-FR" sz="3600" dirty="0" smtClean="0"/>
              <a:t> curriculum</a:t>
            </a:r>
          </a:p>
          <a:p>
            <a:endParaRPr lang="fr-FR" sz="3600" b="1" dirty="0" smtClean="0"/>
          </a:p>
          <a:p>
            <a:r>
              <a:rPr lang="fr-FR" sz="3600" dirty="0" err="1" smtClean="0"/>
              <a:t>Examples</a:t>
            </a:r>
            <a:r>
              <a:rPr lang="fr-FR" sz="3600" dirty="0" smtClean="0"/>
              <a:t> to come!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smtClean="0">
                <a:solidFill>
                  <a:srgbClr val="558ED5"/>
                </a:solidFill>
              </a:rPr>
              <a:t>Domain </a:t>
            </a:r>
            <a:r>
              <a:rPr lang="fr-FR" sz="4000" b="1" dirty="0" err="1" smtClean="0">
                <a:solidFill>
                  <a:srgbClr val="558ED5"/>
                </a:solidFill>
              </a:rPr>
              <a:t>Specific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r>
              <a:rPr lang="fr-FR" sz="40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4000" b="1" dirty="0" smtClean="0">
                <a:solidFill>
                  <a:srgbClr val="558ED5"/>
                </a:solidFill>
              </a:rPr>
              <a:t> (</a:t>
            </a:r>
            <a:r>
              <a:rPr lang="fr-FR" sz="4000" b="1" dirty="0" err="1" smtClean="0">
                <a:solidFill>
                  <a:srgbClr val="558ED5"/>
                </a:solidFill>
              </a:rPr>
              <a:t>DSLs</a:t>
            </a:r>
            <a:r>
              <a:rPr lang="fr-FR" sz="4000" b="1" dirty="0" smtClean="0">
                <a:solidFill>
                  <a:srgbClr val="558ED5"/>
                </a:solidFill>
              </a:rPr>
              <a:t>)</a:t>
            </a:r>
            <a:endParaRPr lang="fr-FR" sz="40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45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HTML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web (</a:t>
            </a:r>
            <a:r>
              <a:rPr lang="fr-FR" dirty="0" err="1" smtClean="0"/>
              <a:t>markup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Image 5" descr="Capture d’écran 2013-09-23 à 20.47.5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" y="1412776"/>
            <a:ext cx="9144000" cy="246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06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CSS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web (</a:t>
            </a:r>
            <a:r>
              <a:rPr lang="fr-FR" dirty="0" err="1" smtClean="0"/>
              <a:t>styling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5" name="Image 4" descr="Capture d’écran 2013-09-23 à 20.52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43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38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SQL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</a:t>
            </a:r>
            <a:r>
              <a:rPr lang="fr-FR" dirty="0" err="1" smtClean="0"/>
              <a:t>database</a:t>
            </a:r>
            <a:r>
              <a:rPr lang="fr-FR" dirty="0" smtClean="0"/>
              <a:t> (</a:t>
            </a:r>
            <a:r>
              <a:rPr lang="fr-FR" dirty="0" err="1" smtClean="0"/>
              <a:t>query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" name="Image 5" descr="Capture d’écran 2013-09-23 à 20.57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68760"/>
            <a:ext cx="5929577" cy="419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5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err="1" smtClean="0">
                <a:solidFill>
                  <a:srgbClr val="558ED5"/>
                </a:solidFill>
              </a:rPr>
              <a:t>Makefile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software building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Image 4" descr="Capture d’écran 2013-09-23 à 21.02.3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2736"/>
            <a:ext cx="6480720" cy="48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sz="5400" b="1" dirty="0" err="1" smtClean="0">
                <a:solidFill>
                  <a:srgbClr val="558ED5"/>
                </a:solidFill>
              </a:rPr>
              <a:t>Lighthttpd</a:t>
            </a:r>
            <a:r>
              <a:rPr lang="fr-FR" sz="5400" b="1" dirty="0" smtClean="0">
                <a:solidFill>
                  <a:srgbClr val="558ED5"/>
                </a:solidFill>
              </a:rPr>
              <a:t> configuration file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web server (configuration)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6" name="Image 5" descr="Capture d’écran 2013-09-23 à 21.06.1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8239844" cy="425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35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err="1" smtClean="0">
                <a:solidFill>
                  <a:srgbClr val="558ED5"/>
                </a:solidFill>
              </a:rPr>
              <a:t>Graphviz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graph (</a:t>
            </a:r>
            <a:r>
              <a:rPr lang="fr-FR" dirty="0" err="1" smtClean="0"/>
              <a:t>drawing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5" name="Image 4" descr="Capture d’écran 2013-09-23 à 21.10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" y="1484784"/>
            <a:ext cx="4384706" cy="3744416"/>
          </a:xfrm>
          <a:prstGeom prst="rect">
            <a:avLst/>
          </a:prstGeom>
        </p:spPr>
      </p:pic>
      <p:pic>
        <p:nvPicPr>
          <p:cNvPr id="7" name="Image 6" descr="Capture d’écran 2013-09-23 à 21.09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84784"/>
            <a:ext cx="4557808" cy="39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14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PGN (Portable Game Notation)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</a:t>
            </a:r>
            <a:r>
              <a:rPr lang="fr-FR" dirty="0" err="1" smtClean="0"/>
              <a:t>chess</a:t>
            </a:r>
            <a:r>
              <a:rPr lang="fr-FR" dirty="0" smtClean="0"/>
              <a:t> (</a:t>
            </a:r>
            <a:r>
              <a:rPr lang="fr-FR" dirty="0" err="1" smtClean="0"/>
              <a:t>games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8" name="Image 7" descr="Capture d’écran 2013-09-24 à 14.39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" y="2132856"/>
            <a:ext cx="6447364" cy="2952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 descr="Capture d’écran 2013-09-24 à 14.41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881" y="980728"/>
            <a:ext cx="2779119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84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988840"/>
            <a:ext cx="3810000" cy="3810000"/>
          </a:xfrm>
          <a:prstGeom prst="rect">
            <a:avLst/>
          </a:prstGeom>
        </p:spPr>
      </p:pic>
      <p:pic>
        <p:nvPicPr>
          <p:cNvPr id="6" name="Picture 5" descr="Capture d’écran 2015-09-23 à 07.07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8" y="404664"/>
            <a:ext cx="2232248" cy="1246820"/>
          </a:xfrm>
          <a:prstGeom prst="rect">
            <a:avLst/>
          </a:prstGeom>
        </p:spPr>
      </p:pic>
      <p:pic>
        <p:nvPicPr>
          <p:cNvPr id="8" name="Picture 7" descr="Capture d’écran 2015-09-23 à 07.07.4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04664"/>
            <a:ext cx="2376264" cy="1341280"/>
          </a:xfrm>
          <a:prstGeom prst="rect">
            <a:avLst/>
          </a:prstGeom>
        </p:spPr>
      </p:pic>
      <p:pic>
        <p:nvPicPr>
          <p:cNvPr id="9" name="Picture 8" descr="Capture d’écran 2015-09-23 à 07.07.2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76672"/>
            <a:ext cx="2310936" cy="1296144"/>
          </a:xfrm>
          <a:prstGeom prst="rect">
            <a:avLst/>
          </a:prstGeom>
        </p:spPr>
      </p:pic>
      <p:pic>
        <p:nvPicPr>
          <p:cNvPr id="10" name="Picture 9" descr="Capture d’écran 2015-09-23 à 07.07.0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764704"/>
            <a:ext cx="1933697" cy="1080120"/>
          </a:xfrm>
          <a:prstGeom prst="rect">
            <a:avLst/>
          </a:prstGeom>
        </p:spPr>
      </p:pic>
      <p:pic>
        <p:nvPicPr>
          <p:cNvPr id="11" name="Picture 10" descr="Capture d’écran 2015-09-23 à 07.09.5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124744"/>
            <a:ext cx="1944216" cy="1087860"/>
          </a:xfrm>
          <a:prstGeom prst="rect">
            <a:avLst/>
          </a:prstGeom>
        </p:spPr>
      </p:pic>
      <p:pic>
        <p:nvPicPr>
          <p:cNvPr id="12" name="Picture 11" descr="Capture d’écran 2015-09-23 à 07.09.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-243408"/>
            <a:ext cx="2339752" cy="1306362"/>
          </a:xfrm>
          <a:prstGeom prst="rect">
            <a:avLst/>
          </a:prstGeom>
        </p:spPr>
      </p:pic>
      <p:pic>
        <p:nvPicPr>
          <p:cNvPr id="13" name="Picture 12" descr="Capture d’écran 2015-09-23 à 07.10.4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80728"/>
            <a:ext cx="2411760" cy="1362291"/>
          </a:xfrm>
          <a:prstGeom prst="rect">
            <a:avLst/>
          </a:prstGeom>
        </p:spPr>
      </p:pic>
      <p:pic>
        <p:nvPicPr>
          <p:cNvPr id="14" name="Picture 13" descr="Capture d’écran 2015-09-23 à 07.09.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5551638"/>
            <a:ext cx="2339752" cy="1306362"/>
          </a:xfrm>
          <a:prstGeom prst="rect">
            <a:avLst/>
          </a:prstGeom>
        </p:spPr>
      </p:pic>
      <p:pic>
        <p:nvPicPr>
          <p:cNvPr id="15" name="Picture 14" descr="Capture d’écran 2015-09-23 à 07.07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611180"/>
            <a:ext cx="2232248" cy="1246820"/>
          </a:xfrm>
          <a:prstGeom prst="rect">
            <a:avLst/>
          </a:prstGeom>
        </p:spPr>
      </p:pic>
      <p:pic>
        <p:nvPicPr>
          <p:cNvPr id="16" name="Picture 15" descr="Capture d’écran 2015-09-23 à 07.07.0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661248"/>
            <a:ext cx="1933697" cy="1080120"/>
          </a:xfrm>
          <a:prstGeom prst="rect">
            <a:avLst/>
          </a:prstGeom>
        </p:spPr>
      </p:pic>
      <p:sp>
        <p:nvSpPr>
          <p:cNvPr id="17" name="ZoneTexte 4"/>
          <p:cNvSpPr txBox="1"/>
          <p:nvPr/>
        </p:nvSpPr>
        <p:spPr>
          <a:xfrm>
            <a:off x="5580112" y="3212976"/>
            <a:ext cx="3563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 smtClean="0">
                <a:solidFill>
                  <a:srgbClr val="FF0000"/>
                </a:solidFill>
                <a:latin typeface="Arial"/>
              </a:rPr>
              <a:t>Generator</a:t>
            </a:r>
            <a:endParaRPr lang="fr-FR" sz="2800" b="1" dirty="0" smtClean="0">
              <a:solidFill>
                <a:srgbClr val="FF0000"/>
              </a:solidFill>
              <a:latin typeface="Arial"/>
            </a:endParaRPr>
          </a:p>
          <a:p>
            <a:pPr algn="ctr"/>
            <a:r>
              <a:rPr lang="fr-FR" sz="2800" b="1" dirty="0" smtClean="0">
                <a:solidFill>
                  <a:srgbClr val="FF0000"/>
                </a:solidFill>
                <a:latin typeface="Arial"/>
              </a:rPr>
              <a:t>~ composition of </a:t>
            </a:r>
            <a:r>
              <a:rPr lang="fr-FR" sz="2800" b="1" dirty="0" err="1" smtClean="0">
                <a:solidFill>
                  <a:srgbClr val="FF0000"/>
                </a:solidFill>
                <a:latin typeface="Arial"/>
              </a:rPr>
              <a:t>video</a:t>
            </a:r>
            <a:r>
              <a:rPr lang="fr-FR" sz="28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  <a:latin typeface="Arial"/>
              </a:rPr>
              <a:t>sequences</a:t>
            </a:r>
            <a:endParaRPr lang="fr-FR" sz="28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8" name="ZoneTexte 4"/>
          <p:cNvSpPr txBox="1"/>
          <p:nvPr/>
        </p:nvSpPr>
        <p:spPr>
          <a:xfrm>
            <a:off x="-5080" y="5877272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rgbClr val="FF0000"/>
                </a:solidFill>
                <a:latin typeface="Arial"/>
              </a:rPr>
              <a:t>video</a:t>
            </a:r>
            <a:r>
              <a:rPr lang="fr-FR" sz="20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  <a:latin typeface="Arial"/>
              </a:rPr>
              <a:t>variants</a:t>
            </a:r>
            <a:endParaRPr lang="fr-FR" sz="2000" b="1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26454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Regular expression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strings (pattern </a:t>
            </a:r>
            <a:r>
              <a:rPr lang="fr-FR" dirty="0" err="1" smtClean="0"/>
              <a:t>matching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" name="Image 5" descr="Capture d’écran 2013-09-23 à 21.12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20888"/>
            <a:ext cx="8964488" cy="115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50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5400" b="1" dirty="0" smtClean="0">
                <a:solidFill>
                  <a:srgbClr val="FF0000"/>
                </a:solidFill>
              </a:rPr>
              <a:t>Question to the audience</a:t>
            </a:r>
            <a:endParaRPr lang="fr-FR" sz="5400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sz="4400" dirty="0" smtClean="0"/>
          </a:p>
          <a:p>
            <a:pPr marL="0" indent="0">
              <a:buNone/>
            </a:pPr>
            <a:endParaRPr lang="fr-FR" sz="4400" dirty="0"/>
          </a:p>
          <a:p>
            <a:pPr marL="0" indent="0">
              <a:buNone/>
            </a:pPr>
            <a:r>
              <a:rPr lang="fr-FR" sz="4400" dirty="0" err="1" smtClean="0"/>
              <a:t>Give</a:t>
            </a:r>
            <a:r>
              <a:rPr lang="fr-FR" sz="4400" dirty="0" smtClean="0"/>
              <a:t> </a:t>
            </a:r>
            <a:r>
              <a:rPr lang="fr-FR" sz="4400" dirty="0" err="1" smtClean="0"/>
              <a:t>three</a:t>
            </a:r>
            <a:r>
              <a:rPr lang="fr-FR" sz="4400" dirty="0" smtClean="0"/>
              <a:t> </a:t>
            </a:r>
            <a:r>
              <a:rPr lang="fr-FR" sz="4400" dirty="0" err="1" smtClean="0"/>
              <a:t>examples</a:t>
            </a:r>
            <a:r>
              <a:rPr lang="fr-FR" sz="4400" dirty="0" smtClean="0"/>
              <a:t> of </a:t>
            </a:r>
            <a:r>
              <a:rPr lang="fr-FR" sz="4400" dirty="0" err="1" smtClean="0"/>
              <a:t>domain-specific</a:t>
            </a:r>
            <a:r>
              <a:rPr lang="fr-FR" sz="4400" dirty="0" smtClean="0"/>
              <a:t> </a:t>
            </a:r>
            <a:r>
              <a:rPr lang="fr-FR" sz="4400" dirty="0" err="1" smtClean="0"/>
              <a:t>languages</a:t>
            </a:r>
            <a:r>
              <a:rPr lang="fr-FR" sz="4400" dirty="0" smtClean="0"/>
              <a:t> (</a:t>
            </a:r>
            <a:r>
              <a:rPr lang="fr-FR" sz="4400" dirty="0" err="1" smtClean="0"/>
              <a:t>DSLs</a:t>
            </a:r>
            <a:r>
              <a:rPr lang="fr-FR" sz="4400" dirty="0" smtClean="0"/>
              <a:t>)</a:t>
            </a:r>
          </a:p>
          <a:p>
            <a:endParaRPr lang="fr-FR" sz="4400" dirty="0"/>
          </a:p>
          <a:p>
            <a:endParaRPr lang="fr-FR" sz="4400" dirty="0" smtClean="0"/>
          </a:p>
        </p:txBody>
      </p:sp>
    </p:spTree>
    <p:extLst>
      <p:ext uri="{BB962C8B-B14F-4D97-AF65-F5344CB8AC3E}">
        <p14:creationId xmlns:p14="http://schemas.microsoft.com/office/powerpoint/2010/main" val="3354323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model management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9512" y="2060848"/>
            <a:ext cx="9144000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self.questions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-&gt;size 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self.employer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-&gt;size</a:t>
            </a:r>
            <a:endParaRPr kumimoji="0" lang="en-US" sz="2400" b="1" i="0" u="none" strike="noStrike" cap="none" normalizeH="0" dirty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self.employee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-&gt;select (v |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v.wages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&gt;10000 )-&gt;size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Student.allInstances</a:t>
            </a:r>
            <a:endParaRPr lang="en-US" sz="2400" b="1" dirty="0" smtClean="0">
              <a:latin typeface="Consolas" pitchFamily="49" charset="0"/>
              <a:cs typeface="Consolas" pitchFamily="49" charset="0"/>
            </a:endParaRP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 -&gt;</a:t>
            </a: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forAll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( p1, p2 | 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           p1 &lt;&gt; p2 implies p1.name &lt;&gt; p2.name )</a:t>
            </a:r>
            <a:endParaRPr kumimoji="0" lang="en-US" sz="2400" b="1" i="0" u="none" strike="noStrike" cap="none" normalizeH="0" dirty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2781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dirty="0" smtClean="0">
                <a:solidFill>
                  <a:srgbClr val="558ED5"/>
                </a:solidFill>
              </a:rPr>
              <a:t>OCL</a:t>
            </a:r>
            <a:endParaRPr lang="fr-FR" sz="54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17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rgbClr val="558ED5"/>
                </a:solidFill>
              </a:rPr>
              <a:t>UML </a:t>
            </a:r>
            <a:r>
              <a:rPr lang="fr-FR" b="1" dirty="0" err="1" smtClean="0">
                <a:solidFill>
                  <a:srgbClr val="558ED5"/>
                </a:solidFill>
              </a:rPr>
              <a:t>can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be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seen</a:t>
            </a:r>
            <a:r>
              <a:rPr lang="fr-FR" b="1" dirty="0" smtClean="0">
                <a:solidFill>
                  <a:srgbClr val="558ED5"/>
                </a:solidFill>
              </a:rPr>
              <a:t> as a collection of </a:t>
            </a:r>
            <a:r>
              <a:rPr lang="fr-FR" b="1" dirty="0" err="1" smtClean="0">
                <a:solidFill>
                  <a:srgbClr val="558ED5"/>
                </a:solidFill>
              </a:rPr>
              <a:t>domain-specific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modeling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languages</a:t>
            </a:r>
            <a:endParaRPr lang="fr-FR" b="1" dirty="0">
              <a:solidFill>
                <a:srgbClr val="558ED5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5" name="Image 4" descr="thumbdeploymentno3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645024"/>
            <a:ext cx="5279043" cy="2736304"/>
          </a:xfrm>
          <a:prstGeom prst="rect">
            <a:avLst/>
          </a:prstGeom>
        </p:spPr>
      </p:pic>
      <p:pic>
        <p:nvPicPr>
          <p:cNvPr id="6" name="Image 5" descr="thumbactivityno3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12" y="1700808"/>
            <a:ext cx="3282343" cy="3096344"/>
          </a:xfrm>
          <a:prstGeom prst="rect">
            <a:avLst/>
          </a:prstGeom>
        </p:spPr>
      </p:pic>
      <p:pic>
        <p:nvPicPr>
          <p:cNvPr id="7" name="Image 6" descr="thumbstatediagno3d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76872"/>
            <a:ext cx="4920208" cy="2583109"/>
          </a:xfrm>
          <a:prstGeom prst="rect">
            <a:avLst/>
          </a:prstGeom>
        </p:spPr>
      </p:pic>
      <p:pic>
        <p:nvPicPr>
          <p:cNvPr id="8" name="Image 7" descr="packageno3d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30400"/>
            <a:ext cx="2917746" cy="1930648"/>
          </a:xfrm>
          <a:prstGeom prst="rect">
            <a:avLst/>
          </a:prstGeom>
        </p:spPr>
      </p:pic>
      <p:pic>
        <p:nvPicPr>
          <p:cNvPr id="9" name="Image 8" descr="thumbclassdiagramno3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574848"/>
            <a:ext cx="4635913" cy="2294777"/>
          </a:xfrm>
          <a:prstGeom prst="rect">
            <a:avLst/>
          </a:prstGeom>
        </p:spPr>
      </p:pic>
      <p:pic>
        <p:nvPicPr>
          <p:cNvPr id="10" name="Image 9" descr="thumbclassdiagramno3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" y="1988840"/>
            <a:ext cx="3840088" cy="1900844"/>
          </a:xfrm>
          <a:prstGeom prst="rect">
            <a:avLst/>
          </a:prstGeom>
        </p:spPr>
      </p:pic>
      <p:pic>
        <p:nvPicPr>
          <p:cNvPr id="11" name="Image 10" descr="usecaseactorno3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509120"/>
            <a:ext cx="4699000" cy="965200"/>
          </a:xfrm>
          <a:prstGeom prst="rect">
            <a:avLst/>
          </a:prstGeom>
        </p:spPr>
      </p:pic>
      <p:pic>
        <p:nvPicPr>
          <p:cNvPr id="12" name="Image 11" descr="collaborationo3d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229200"/>
            <a:ext cx="2664296" cy="1391796"/>
          </a:xfrm>
          <a:prstGeom prst="rect">
            <a:avLst/>
          </a:prstGeom>
        </p:spPr>
      </p:pic>
      <p:pic>
        <p:nvPicPr>
          <p:cNvPr id="13" name="Image 12" descr="statediagno3d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653136"/>
            <a:ext cx="3888432" cy="204521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646104" y="4725144"/>
            <a:ext cx="3779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 smtClean="0">
                <a:solidFill>
                  <a:srgbClr val="FF0000"/>
                </a:solidFill>
              </a:rPr>
              <a:t> </a:t>
            </a:r>
            <a:r>
              <a:rPr lang="fr-FR" sz="6000" b="1" dirty="0" err="1" smtClean="0">
                <a:solidFill>
                  <a:srgbClr val="FF0000"/>
                </a:solidFill>
              </a:rPr>
              <a:t>Behavioral</a:t>
            </a:r>
            <a:endParaRPr lang="fr-FR" sz="60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1520" y="3573016"/>
            <a:ext cx="33454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b="1" dirty="0">
                <a:solidFill>
                  <a:srgbClr val="FF0000"/>
                </a:solidFill>
              </a:rPr>
              <a:t>Structural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140126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flipH="1">
            <a:off x="5323996" y="884430"/>
            <a:ext cx="3820332" cy="5982346"/>
          </a:xfrm>
          <a:custGeom>
            <a:avLst/>
            <a:gdLst>
              <a:gd name="connsiteX0" fmla="*/ 0 w 3820332"/>
              <a:gd name="connsiteY0" fmla="*/ 0 h 5982346"/>
              <a:gd name="connsiteX1" fmla="*/ 2340244 w 3820332"/>
              <a:gd name="connsiteY1" fmla="*/ 0 h 5982346"/>
              <a:gd name="connsiteX2" fmla="*/ 3820332 w 3820332"/>
              <a:gd name="connsiteY2" fmla="*/ 5982346 h 5982346"/>
              <a:gd name="connsiteX3" fmla="*/ 7749 w 3820332"/>
              <a:gd name="connsiteY3" fmla="*/ 5982346 h 5982346"/>
              <a:gd name="connsiteX4" fmla="*/ 0 w 3820332"/>
              <a:gd name="connsiteY4" fmla="*/ 0 h 5982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0332" h="5982346">
                <a:moveTo>
                  <a:pt x="0" y="0"/>
                </a:moveTo>
                <a:lnTo>
                  <a:pt x="2340244" y="0"/>
                </a:lnTo>
                <a:lnTo>
                  <a:pt x="3820332" y="5982346"/>
                </a:lnTo>
                <a:lnTo>
                  <a:pt x="7749" y="5982346"/>
                </a:lnTo>
                <a:lnTo>
                  <a:pt x="0" y="0"/>
                </a:lnTo>
                <a:close/>
              </a:path>
            </a:pathLst>
          </a:custGeom>
          <a:solidFill>
            <a:srgbClr val="800000"/>
          </a:solidFill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-7749" y="875654"/>
            <a:ext cx="3820332" cy="5982346"/>
          </a:xfrm>
          <a:custGeom>
            <a:avLst/>
            <a:gdLst>
              <a:gd name="connsiteX0" fmla="*/ 0 w 3820332"/>
              <a:gd name="connsiteY0" fmla="*/ 0 h 5982346"/>
              <a:gd name="connsiteX1" fmla="*/ 2340244 w 3820332"/>
              <a:gd name="connsiteY1" fmla="*/ 0 h 5982346"/>
              <a:gd name="connsiteX2" fmla="*/ 3820332 w 3820332"/>
              <a:gd name="connsiteY2" fmla="*/ 5982346 h 5982346"/>
              <a:gd name="connsiteX3" fmla="*/ 7749 w 3820332"/>
              <a:gd name="connsiteY3" fmla="*/ 5982346 h 5982346"/>
              <a:gd name="connsiteX4" fmla="*/ 0 w 3820332"/>
              <a:gd name="connsiteY4" fmla="*/ 0 h 5982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0332" h="5982346">
                <a:moveTo>
                  <a:pt x="0" y="0"/>
                </a:moveTo>
                <a:lnTo>
                  <a:pt x="2340244" y="0"/>
                </a:lnTo>
                <a:lnTo>
                  <a:pt x="3820332" y="5982346"/>
                </a:lnTo>
                <a:lnTo>
                  <a:pt x="7749" y="59823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solidFill>
              <a:srgbClr val="00800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67544" y="4581128"/>
            <a:ext cx="2262965" cy="1835465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 err="1" smtClean="0"/>
              <a:t>Problem</a:t>
            </a:r>
            <a:endParaRPr lang="es-ES_tradnl" sz="3200" dirty="0" smtClean="0"/>
          </a:p>
          <a:p>
            <a:pPr algn="ctr"/>
            <a:r>
              <a:rPr lang="es-ES_tradnl" sz="3200" dirty="0" err="1" smtClean="0"/>
              <a:t>Space</a:t>
            </a:r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6406070" y="5624504"/>
            <a:ext cx="2198378" cy="1044855"/>
          </a:xfrm>
          <a:prstGeom prst="roundRect">
            <a:avLst/>
          </a:prstGeom>
          <a:solidFill>
            <a:srgbClr val="FF66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 err="1" smtClean="0"/>
              <a:t>Solution</a:t>
            </a:r>
            <a:endParaRPr lang="es-ES_tradnl" sz="3200" dirty="0" smtClean="0"/>
          </a:p>
          <a:p>
            <a:pPr algn="ctr"/>
            <a:r>
              <a:rPr lang="es-ES_tradnl" sz="3200" dirty="0" err="1" smtClean="0"/>
              <a:t>Space</a:t>
            </a:r>
            <a:endParaRPr lang="en-US" sz="3200" dirty="0"/>
          </a:p>
        </p:txBody>
      </p:sp>
      <p:sp>
        <p:nvSpPr>
          <p:cNvPr id="14" name="Left-Right Arrow 13"/>
          <p:cNvSpPr/>
          <p:nvPr/>
        </p:nvSpPr>
        <p:spPr>
          <a:xfrm>
            <a:off x="2771800" y="2406292"/>
            <a:ext cx="3600400" cy="950700"/>
          </a:xfrm>
          <a:prstGeom prst="leftRightArrow">
            <a:avLst/>
          </a:prstGeom>
          <a:solidFill>
            <a:srgbClr val="A6A6A6"/>
          </a:solidFill>
          <a:ln>
            <a:solidFill>
              <a:srgbClr val="0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 err="1" smtClean="0"/>
              <a:t>Assembler</a:t>
            </a:r>
            <a:endParaRPr lang="en-US" sz="4000" dirty="0"/>
          </a:p>
        </p:txBody>
      </p:sp>
      <p:sp>
        <p:nvSpPr>
          <p:cNvPr id="15" name="Left-Right Arrow 14"/>
          <p:cNvSpPr/>
          <p:nvPr/>
        </p:nvSpPr>
        <p:spPr>
          <a:xfrm>
            <a:off x="3131840" y="3709734"/>
            <a:ext cx="2952328" cy="1015410"/>
          </a:xfrm>
          <a:prstGeom prst="leftRightArrow">
            <a:avLst/>
          </a:prstGeom>
          <a:solidFill>
            <a:srgbClr val="A6A6A6"/>
          </a:solidFill>
          <a:ln>
            <a:solidFill>
              <a:srgbClr val="0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smtClean="0"/>
              <a:t>C, Java</a:t>
            </a:r>
            <a:endParaRPr lang="en-US" sz="4000"/>
          </a:p>
        </p:txBody>
      </p:sp>
      <p:sp>
        <p:nvSpPr>
          <p:cNvPr id="16" name="Left-Right Arrow 15"/>
          <p:cNvSpPr/>
          <p:nvPr/>
        </p:nvSpPr>
        <p:spPr>
          <a:xfrm>
            <a:off x="3563888" y="5517232"/>
            <a:ext cx="2016224" cy="1008112"/>
          </a:xfrm>
          <a:prstGeom prst="leftRightArrow">
            <a:avLst/>
          </a:prstGeom>
          <a:solidFill>
            <a:srgbClr val="A6A6A6"/>
          </a:solidFill>
          <a:ln>
            <a:solidFill>
              <a:srgbClr val="0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 err="1" smtClean="0"/>
              <a:t>DSLs</a:t>
            </a:r>
            <a:endParaRPr lang="en-US" sz="3200" dirty="0"/>
          </a:p>
        </p:txBody>
      </p:sp>
      <p:sp>
        <p:nvSpPr>
          <p:cNvPr id="17" name="Rounded Rectangle 16"/>
          <p:cNvSpPr/>
          <p:nvPr/>
        </p:nvSpPr>
        <p:spPr>
          <a:xfrm>
            <a:off x="2555776" y="0"/>
            <a:ext cx="4104456" cy="17008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 err="1" smtClean="0">
                <a:solidFill>
                  <a:schemeClr val="tx1"/>
                </a:solidFill>
              </a:rPr>
              <a:t>Abstraction</a:t>
            </a:r>
            <a:r>
              <a:rPr lang="es-ES_tradnl" sz="4800" dirty="0" smtClean="0">
                <a:solidFill>
                  <a:schemeClr val="tx1"/>
                </a:solidFill>
              </a:rPr>
              <a:t> Gap</a:t>
            </a:r>
          </a:p>
        </p:txBody>
      </p:sp>
      <p:grpSp>
        <p:nvGrpSpPr>
          <p:cNvPr id="7" name="Grouper 6"/>
          <p:cNvGrpSpPr/>
          <p:nvPr/>
        </p:nvGrpSpPr>
        <p:grpSpPr>
          <a:xfrm>
            <a:off x="6407696" y="1916832"/>
            <a:ext cx="2736304" cy="3007940"/>
            <a:chOff x="4860032" y="1645196"/>
            <a:chExt cx="4716016" cy="5229200"/>
          </a:xfrm>
        </p:grpSpPr>
        <p:pic>
          <p:nvPicPr>
            <p:cNvPr id="18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2" y="5470148"/>
              <a:ext cx="2133548" cy="140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Image 18" descr="orange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152" y="1789212"/>
              <a:ext cx="1800200" cy="1800200"/>
            </a:xfrm>
            <a:prstGeom prst="rect">
              <a:avLst/>
            </a:prstGeom>
          </p:spPr>
        </p:pic>
        <p:pic>
          <p:nvPicPr>
            <p:cNvPr id="20" name="Image 19" descr="twitter_log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4813548"/>
              <a:ext cx="3456384" cy="642888"/>
            </a:xfrm>
            <a:prstGeom prst="rect">
              <a:avLst/>
            </a:prstGeom>
          </p:spPr>
        </p:pic>
        <p:pic>
          <p:nvPicPr>
            <p:cNvPr id="21" name="Image 20" descr="logo4w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129" y="3805437"/>
              <a:ext cx="2880320" cy="995020"/>
            </a:xfrm>
            <a:prstGeom prst="rect">
              <a:avLst/>
            </a:prstGeom>
          </p:spPr>
        </p:pic>
        <p:pic>
          <p:nvPicPr>
            <p:cNvPr id="22" name="Image 21" descr="android.jpe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7856" y="1861220"/>
              <a:ext cx="1728192" cy="1728192"/>
            </a:xfrm>
            <a:prstGeom prst="rect">
              <a:avLst/>
            </a:prstGeom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5426847"/>
              <a:ext cx="2376264" cy="1447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4" name="Image 23" descr="Capture d’écran 2012-10-22 à 23.38.46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032" y="1645196"/>
              <a:ext cx="1882411" cy="1387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765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16632"/>
            <a:ext cx="9144000" cy="2376264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+mj-lt"/>
                <a:cs typeface="Apple Chancery"/>
              </a:rPr>
              <a:t>« </a:t>
            </a:r>
            <a:r>
              <a:rPr lang="fr-FR" sz="2400" dirty="0" err="1">
                <a:latin typeface="+mj-lt"/>
                <a:cs typeface="Apple Chancery"/>
              </a:rPr>
              <a:t>Another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lesson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we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should</a:t>
            </a:r>
            <a:r>
              <a:rPr lang="fr-FR" sz="2400" dirty="0">
                <a:latin typeface="+mj-lt"/>
                <a:cs typeface="Apple Chancery"/>
              </a:rPr>
              <a:t> have </a:t>
            </a:r>
            <a:r>
              <a:rPr lang="fr-FR" sz="2400" dirty="0" err="1">
                <a:latin typeface="+mj-lt"/>
                <a:cs typeface="Apple Chancery"/>
              </a:rPr>
              <a:t>learned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from</a:t>
            </a:r>
            <a:r>
              <a:rPr lang="fr-FR" sz="2400" dirty="0">
                <a:latin typeface="+mj-lt"/>
                <a:cs typeface="Apple Chancery"/>
              </a:rPr>
              <a:t> the </a:t>
            </a:r>
            <a:r>
              <a:rPr lang="fr-FR" sz="2400" dirty="0" err="1">
                <a:latin typeface="+mj-lt"/>
                <a:cs typeface="Apple Chancery"/>
              </a:rPr>
              <a:t>recent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past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is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that</a:t>
            </a:r>
            <a:r>
              <a:rPr lang="fr-FR" sz="2400" dirty="0">
                <a:latin typeface="+mj-lt"/>
                <a:cs typeface="Apple Chancery"/>
              </a:rPr>
              <a:t> the </a:t>
            </a:r>
            <a:r>
              <a:rPr lang="fr-FR" sz="2400" dirty="0" err="1">
                <a:latin typeface="+mj-lt"/>
                <a:cs typeface="Apple Chancery"/>
              </a:rPr>
              <a:t>development</a:t>
            </a:r>
            <a:r>
              <a:rPr lang="fr-FR" sz="2400" dirty="0">
                <a:latin typeface="+mj-lt"/>
                <a:cs typeface="Apple Chancery"/>
              </a:rPr>
              <a:t> of '</a:t>
            </a:r>
            <a:r>
              <a:rPr lang="fr-FR" sz="2400" dirty="0" err="1">
                <a:latin typeface="+mj-lt"/>
                <a:cs typeface="Apple Chancery"/>
              </a:rPr>
              <a:t>richer</a:t>
            </a:r>
            <a:r>
              <a:rPr lang="fr-FR" sz="2400" dirty="0">
                <a:latin typeface="+mj-lt"/>
                <a:cs typeface="Apple Chancery"/>
              </a:rPr>
              <a:t>' or 'more </a:t>
            </a:r>
            <a:r>
              <a:rPr lang="fr-FR" sz="2400" dirty="0" err="1">
                <a:latin typeface="+mj-lt"/>
                <a:cs typeface="Apple Chancery"/>
              </a:rPr>
              <a:t>powerful</a:t>
            </a:r>
            <a:r>
              <a:rPr lang="fr-FR" sz="2400" dirty="0">
                <a:latin typeface="+mj-lt"/>
                <a:cs typeface="Apple Chancery"/>
              </a:rPr>
              <a:t>' </a:t>
            </a:r>
            <a:r>
              <a:rPr lang="fr-FR" sz="2400" dirty="0" err="1">
                <a:latin typeface="+mj-lt"/>
                <a:cs typeface="Apple Chancery"/>
              </a:rPr>
              <a:t>programming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languages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was</a:t>
            </a:r>
            <a:r>
              <a:rPr lang="fr-FR" sz="2400" dirty="0">
                <a:latin typeface="+mj-lt"/>
                <a:cs typeface="Apple Chancery"/>
              </a:rPr>
              <a:t> a </a:t>
            </a:r>
            <a:r>
              <a:rPr lang="fr-FR" sz="2400" dirty="0" err="1">
                <a:latin typeface="+mj-lt"/>
                <a:cs typeface="Apple Chancery"/>
              </a:rPr>
              <a:t>mistake</a:t>
            </a:r>
            <a:r>
              <a:rPr lang="fr-FR" sz="2400" dirty="0">
                <a:latin typeface="+mj-lt"/>
                <a:cs typeface="Apple Chancery"/>
              </a:rPr>
              <a:t> in the </a:t>
            </a:r>
            <a:r>
              <a:rPr lang="fr-FR" sz="2400" dirty="0" err="1">
                <a:latin typeface="+mj-lt"/>
                <a:cs typeface="Apple Chancery"/>
              </a:rPr>
              <a:t>sense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that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these</a:t>
            </a:r>
            <a:r>
              <a:rPr lang="fr-FR" sz="2400" dirty="0">
                <a:latin typeface="+mj-lt"/>
                <a:cs typeface="Apple Chancery"/>
              </a:rPr>
              <a:t> baroque </a:t>
            </a:r>
            <a:r>
              <a:rPr lang="fr-FR" sz="2400" dirty="0" err="1">
                <a:latin typeface="+mj-lt"/>
                <a:cs typeface="Apple Chancery"/>
              </a:rPr>
              <a:t>monstrosities</a:t>
            </a:r>
            <a:r>
              <a:rPr lang="fr-FR" sz="2400" dirty="0">
                <a:latin typeface="+mj-lt"/>
                <a:cs typeface="Apple Chancery"/>
              </a:rPr>
              <a:t>, </a:t>
            </a:r>
            <a:r>
              <a:rPr lang="fr-FR" sz="2400" dirty="0" err="1">
                <a:latin typeface="+mj-lt"/>
                <a:cs typeface="Apple Chancery"/>
              </a:rPr>
              <a:t>these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conglomerations</a:t>
            </a:r>
            <a:r>
              <a:rPr lang="fr-FR" sz="2400" dirty="0">
                <a:latin typeface="+mj-lt"/>
                <a:cs typeface="Apple Chancery"/>
              </a:rPr>
              <a:t> of idiosyncrasies, are </a:t>
            </a:r>
            <a:r>
              <a:rPr lang="fr-FR" sz="2400" dirty="0" err="1">
                <a:latin typeface="+mj-lt"/>
                <a:cs typeface="Apple Chancery"/>
              </a:rPr>
              <a:t>really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unmanageable</a:t>
            </a:r>
            <a:r>
              <a:rPr lang="fr-FR" sz="2400" dirty="0">
                <a:latin typeface="+mj-lt"/>
                <a:cs typeface="Apple Chancery"/>
              </a:rPr>
              <a:t>, </a:t>
            </a:r>
            <a:r>
              <a:rPr lang="fr-FR" sz="2400" dirty="0" err="1">
                <a:latin typeface="+mj-lt"/>
                <a:cs typeface="Apple Chancery"/>
              </a:rPr>
              <a:t>both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mechanically</a:t>
            </a:r>
            <a:r>
              <a:rPr lang="fr-FR" sz="2400" dirty="0">
                <a:latin typeface="+mj-lt"/>
                <a:cs typeface="Apple Chancery"/>
              </a:rPr>
              <a:t> and </a:t>
            </a:r>
            <a:r>
              <a:rPr lang="fr-FR" sz="2400" dirty="0" err="1">
                <a:latin typeface="+mj-lt"/>
                <a:cs typeface="Apple Chancery"/>
              </a:rPr>
              <a:t>mentally</a:t>
            </a:r>
            <a:r>
              <a:rPr lang="fr-FR" sz="2400" dirty="0">
                <a:latin typeface="+mj-lt"/>
                <a:cs typeface="Apple Chancery"/>
              </a:rPr>
              <a:t>. </a:t>
            </a:r>
            <a:endParaRPr lang="fr-FR" sz="2400" dirty="0" smtClean="0">
              <a:latin typeface="+mj-lt"/>
              <a:cs typeface="Apple Chancery"/>
            </a:endParaRPr>
          </a:p>
          <a:p>
            <a:pPr marL="0" indent="0">
              <a:buNone/>
            </a:pPr>
            <a:endParaRPr lang="fr-FR" sz="2800" dirty="0" smtClean="0">
              <a:latin typeface="+mj-lt"/>
              <a:cs typeface="Apple Chancery"/>
            </a:endParaRPr>
          </a:p>
          <a:p>
            <a:pPr marL="0" indent="0">
              <a:buNone/>
            </a:pPr>
            <a:endParaRPr lang="fr-FR" b="1" dirty="0" smtClean="0">
              <a:latin typeface="+mj-lt"/>
              <a:cs typeface="Apple Chancery"/>
            </a:endParaRPr>
          </a:p>
          <a:p>
            <a:pPr marL="0" indent="0">
              <a:buNone/>
            </a:pPr>
            <a:r>
              <a:rPr lang="fr-FR" b="1" dirty="0" smtClean="0">
                <a:latin typeface="+mj-lt"/>
                <a:cs typeface="Apple Chancery"/>
              </a:rPr>
              <a:t>I </a:t>
            </a:r>
            <a:r>
              <a:rPr lang="fr-FR" b="1" dirty="0" err="1">
                <a:latin typeface="+mj-lt"/>
                <a:cs typeface="Apple Chancery"/>
              </a:rPr>
              <a:t>see</a:t>
            </a:r>
            <a:r>
              <a:rPr lang="fr-FR" b="1" dirty="0">
                <a:latin typeface="+mj-lt"/>
                <a:cs typeface="Apple Chancery"/>
              </a:rPr>
              <a:t> a </a:t>
            </a:r>
            <a:r>
              <a:rPr lang="fr-FR" b="1" dirty="0" err="1">
                <a:latin typeface="+mj-lt"/>
                <a:cs typeface="Apple Chancery"/>
              </a:rPr>
              <a:t>great</a:t>
            </a:r>
            <a:r>
              <a:rPr lang="fr-FR" b="1" dirty="0">
                <a:latin typeface="+mj-lt"/>
                <a:cs typeface="Apple Chancery"/>
              </a:rPr>
              <a:t> future for </a:t>
            </a:r>
            <a:r>
              <a:rPr lang="fr-FR" b="1" dirty="0" err="1">
                <a:latin typeface="+mj-lt"/>
                <a:cs typeface="Apple Chancery"/>
              </a:rPr>
              <a:t>very</a:t>
            </a:r>
            <a:r>
              <a:rPr lang="fr-FR" b="1" dirty="0">
                <a:latin typeface="+mj-lt"/>
                <a:cs typeface="Apple Chancery"/>
              </a:rPr>
              <a:t> </a:t>
            </a:r>
            <a:r>
              <a:rPr lang="fr-FR" b="1" dirty="0" err="1">
                <a:latin typeface="+mj-lt"/>
                <a:cs typeface="Apple Chancery"/>
              </a:rPr>
              <a:t>systematic</a:t>
            </a:r>
            <a:r>
              <a:rPr lang="fr-FR" b="1" dirty="0">
                <a:latin typeface="+mj-lt"/>
                <a:cs typeface="Apple Chancery"/>
              </a:rPr>
              <a:t> and </a:t>
            </a:r>
            <a:r>
              <a:rPr lang="fr-FR" b="1" dirty="0" err="1">
                <a:latin typeface="+mj-lt"/>
                <a:cs typeface="Apple Chancery"/>
              </a:rPr>
              <a:t>very</a:t>
            </a:r>
            <a:r>
              <a:rPr lang="fr-FR" b="1" dirty="0">
                <a:latin typeface="+mj-lt"/>
                <a:cs typeface="Apple Chancery"/>
              </a:rPr>
              <a:t> </a:t>
            </a:r>
            <a:r>
              <a:rPr lang="fr-FR" b="1" dirty="0" err="1">
                <a:latin typeface="+mj-lt"/>
                <a:cs typeface="Apple Chancery"/>
              </a:rPr>
              <a:t>modest</a:t>
            </a:r>
            <a:r>
              <a:rPr lang="fr-FR" b="1" dirty="0">
                <a:latin typeface="+mj-lt"/>
                <a:cs typeface="Apple Chancery"/>
              </a:rPr>
              <a:t> </a:t>
            </a:r>
            <a:r>
              <a:rPr lang="fr-FR" b="1" dirty="0" err="1">
                <a:latin typeface="+mj-lt"/>
                <a:cs typeface="Apple Chancery"/>
              </a:rPr>
              <a:t>programming</a:t>
            </a:r>
            <a:r>
              <a:rPr lang="fr-FR" b="1" dirty="0">
                <a:latin typeface="+mj-lt"/>
                <a:cs typeface="Apple Chancery"/>
              </a:rPr>
              <a:t> </a:t>
            </a:r>
            <a:r>
              <a:rPr lang="fr-FR" b="1" dirty="0" err="1">
                <a:latin typeface="+mj-lt"/>
                <a:cs typeface="Apple Chancery"/>
              </a:rPr>
              <a:t>languages</a:t>
            </a:r>
            <a:r>
              <a:rPr lang="fr-FR" sz="2800" dirty="0" smtClean="0">
                <a:latin typeface="+mj-lt"/>
                <a:cs typeface="Apple Chancery"/>
              </a:rPr>
              <a:t> »</a:t>
            </a:r>
            <a:endParaRPr lang="fr-FR" sz="2800" dirty="0">
              <a:latin typeface="+mj-lt"/>
              <a:cs typeface="Apple Chancery"/>
            </a:endParaRPr>
          </a:p>
          <a:p>
            <a:pPr marL="0" indent="0">
              <a:buNone/>
            </a:pPr>
            <a:endParaRPr lang="fr-FR" sz="1800" b="1" dirty="0" smtClean="0"/>
          </a:p>
          <a:p>
            <a:pPr marL="0" indent="0">
              <a:buNone/>
            </a:pPr>
            <a:endParaRPr lang="fr-FR" sz="1800" b="1" dirty="0"/>
          </a:p>
          <a:p>
            <a:pPr marL="0" indent="0">
              <a:buNone/>
            </a:pPr>
            <a:endParaRPr lang="fr-FR" sz="1800" b="1" dirty="0" smtClean="0"/>
          </a:p>
          <a:p>
            <a:pPr marL="0" indent="0">
              <a:buNone/>
            </a:pPr>
            <a:endParaRPr lang="fr-FR" sz="2800" dirty="0" smtClean="0"/>
          </a:p>
          <a:p>
            <a:pPr marL="0" indent="0">
              <a:buNone/>
            </a:pPr>
            <a:r>
              <a:rPr lang="fr-FR" sz="2800" dirty="0" smtClean="0"/>
              <a:t>ACM </a:t>
            </a:r>
            <a:r>
              <a:rPr lang="fr-FR" sz="2800" dirty="0"/>
              <a:t>Turing </a:t>
            </a:r>
            <a:r>
              <a:rPr lang="fr-FR" sz="2800" dirty="0" smtClean="0"/>
              <a:t>Lecture, « The </a:t>
            </a:r>
            <a:r>
              <a:rPr lang="fr-FR" sz="2800" dirty="0"/>
              <a:t>Humble </a:t>
            </a:r>
            <a:r>
              <a:rPr lang="fr-FR" sz="2800" dirty="0" smtClean="0"/>
              <a:t>Programmer » </a:t>
            </a:r>
            <a:r>
              <a:rPr lang="fr-FR" sz="2800" dirty="0" err="1" smtClean="0"/>
              <a:t>Edsger</a:t>
            </a:r>
            <a:r>
              <a:rPr lang="fr-FR" sz="2800" dirty="0" smtClean="0"/>
              <a:t> </a:t>
            </a:r>
            <a:r>
              <a:rPr lang="fr-FR" sz="2800" dirty="0"/>
              <a:t>W. </a:t>
            </a:r>
            <a:r>
              <a:rPr lang="fr-FR" sz="2800" dirty="0" err="1"/>
              <a:t>Dijkstra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85</a:t>
            </a:fld>
            <a:endParaRPr lang="en-US"/>
          </a:p>
        </p:txBody>
      </p:sp>
      <p:grpSp>
        <p:nvGrpSpPr>
          <p:cNvPr id="8" name="Grouper 7"/>
          <p:cNvGrpSpPr/>
          <p:nvPr/>
        </p:nvGrpSpPr>
        <p:grpSpPr>
          <a:xfrm>
            <a:off x="4067944" y="4077072"/>
            <a:ext cx="5292079" cy="1200329"/>
            <a:chOff x="6275135" y="3717034"/>
            <a:chExt cx="7022488" cy="1200329"/>
          </a:xfrm>
        </p:grpSpPr>
        <p:pic>
          <p:nvPicPr>
            <p:cNvPr id="6" name="Picture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619288" y="3444889"/>
              <a:ext cx="936102" cy="1624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ZoneTexte 6"/>
            <p:cNvSpPr txBox="1"/>
            <p:nvPr/>
          </p:nvSpPr>
          <p:spPr>
            <a:xfrm>
              <a:off x="8186200" y="3717034"/>
              <a:ext cx="51114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dirty="0" err="1" smtClean="0">
                  <a:solidFill>
                    <a:srgbClr val="008000"/>
                  </a:solidFill>
                </a:rPr>
                <a:t>aka</a:t>
              </a:r>
              <a:r>
                <a:rPr lang="fr-FR" sz="3600" b="1" dirty="0" smtClean="0">
                  <a:solidFill>
                    <a:srgbClr val="008000"/>
                  </a:solidFill>
                </a:rPr>
                <a:t> </a:t>
              </a:r>
              <a:r>
                <a:rPr lang="fr-FR" sz="3600" b="1" u="sng" dirty="0" smtClean="0">
                  <a:solidFill>
                    <a:srgbClr val="008000"/>
                  </a:solidFill>
                </a:rPr>
                <a:t>Domain-</a:t>
              </a:r>
              <a:r>
                <a:rPr lang="fr-FR" sz="3600" b="1" u="sng" dirty="0" err="1" smtClean="0">
                  <a:solidFill>
                    <a:srgbClr val="008000"/>
                  </a:solidFill>
                </a:rPr>
                <a:t>Specific</a:t>
              </a:r>
              <a:r>
                <a:rPr lang="fr-FR" sz="3600" b="1" u="sng" dirty="0" smtClean="0">
                  <a:solidFill>
                    <a:srgbClr val="008000"/>
                  </a:solidFill>
                </a:rPr>
                <a:t> </a:t>
              </a:r>
              <a:r>
                <a:rPr lang="fr-FR" sz="3600" b="1" u="sng" dirty="0" err="1" smtClean="0">
                  <a:solidFill>
                    <a:srgbClr val="008000"/>
                  </a:solidFill>
                </a:rPr>
                <a:t>Languages</a:t>
              </a:r>
              <a:endParaRPr lang="fr-FR" sz="3600" b="1" u="sng" dirty="0">
                <a:solidFill>
                  <a:srgbClr val="008000"/>
                </a:solidFill>
              </a:endParaRPr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2205088" y="1988840"/>
            <a:ext cx="693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solidFill>
                  <a:srgbClr val="FF0000"/>
                </a:solidFill>
              </a:rPr>
              <a:t>a</a:t>
            </a:r>
            <a:r>
              <a:rPr lang="fr-FR" sz="3600" dirty="0" err="1" smtClean="0">
                <a:solidFill>
                  <a:srgbClr val="FF0000"/>
                </a:solidFill>
              </a:rPr>
              <a:t>ka</a:t>
            </a:r>
            <a:r>
              <a:rPr lang="fr-FR" sz="3600" b="1" dirty="0" smtClean="0">
                <a:solidFill>
                  <a:srgbClr val="FF0000"/>
                </a:solidFill>
              </a:rPr>
              <a:t> </a:t>
            </a:r>
            <a:r>
              <a:rPr lang="fr-FR" sz="3600" b="1" u="sng" dirty="0" smtClean="0">
                <a:solidFill>
                  <a:srgbClr val="FF0000"/>
                </a:solidFill>
              </a:rPr>
              <a:t>General-</a:t>
            </a:r>
            <a:r>
              <a:rPr lang="fr-FR" sz="3600" b="1" u="sng" dirty="0" err="1" smtClean="0">
                <a:solidFill>
                  <a:srgbClr val="FF0000"/>
                </a:solidFill>
              </a:rPr>
              <a:t>Purpose</a:t>
            </a:r>
            <a:r>
              <a:rPr lang="fr-FR" sz="3600" b="1" u="sng" dirty="0" smtClean="0">
                <a:solidFill>
                  <a:srgbClr val="FF0000"/>
                </a:solidFill>
              </a:rPr>
              <a:t> </a:t>
            </a:r>
            <a:r>
              <a:rPr lang="fr-FR" sz="3600" b="1" u="sng" dirty="0" err="1" smtClean="0">
                <a:solidFill>
                  <a:srgbClr val="FF0000"/>
                </a:solidFill>
              </a:rPr>
              <a:t>Languages</a:t>
            </a:r>
            <a:endParaRPr lang="fr-FR" sz="3600" b="1" u="sng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475656" y="4653136"/>
            <a:ext cx="2056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b="1" dirty="0" smtClean="0"/>
              <a:t>1972</a:t>
            </a:r>
            <a:endParaRPr lang="fr-FR" sz="7200" b="1" dirty="0"/>
          </a:p>
        </p:txBody>
      </p:sp>
    </p:spTree>
    <p:extLst>
      <p:ext uri="{BB962C8B-B14F-4D97-AF65-F5344CB8AC3E}">
        <p14:creationId xmlns:p14="http://schemas.microsoft.com/office/powerpoint/2010/main" val="1816522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Capture d’écran 2013-09-24 à 10.48.3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004" b="-59004"/>
          <a:stretch>
            <a:fillRect/>
          </a:stretch>
        </p:blipFill>
        <p:spPr>
          <a:xfrm>
            <a:off x="323528" y="1412776"/>
            <a:ext cx="8229600" cy="452596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6" name="Image 5" descr="Capture d’écran 2013-09-24 à 10.48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216568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39552" y="5085184"/>
            <a:ext cx="2056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b="1" dirty="0" smtClean="0"/>
              <a:t>2011</a:t>
            </a:r>
            <a:endParaRPr lang="fr-FR" sz="72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3059832" y="4581128"/>
            <a:ext cx="54726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000000"/>
                </a:solidFill>
              </a:rPr>
              <a:t>« </a:t>
            </a:r>
            <a:r>
              <a:rPr lang="fr-FR" sz="4000" b="1" dirty="0" smtClean="0">
                <a:solidFill>
                  <a:srgbClr val="008000"/>
                </a:solidFill>
              </a:rPr>
              <a:t>Domain-</a:t>
            </a:r>
            <a:r>
              <a:rPr lang="fr-FR" sz="4000" b="1" dirty="0" err="1" smtClean="0">
                <a:solidFill>
                  <a:srgbClr val="008000"/>
                </a:solidFill>
              </a:rPr>
              <a:t>specific</a:t>
            </a:r>
            <a:r>
              <a:rPr lang="fr-FR" sz="4000" b="1" dirty="0" smtClean="0">
                <a:solidFill>
                  <a:srgbClr val="008000"/>
                </a:solidFill>
              </a:rPr>
              <a:t> </a:t>
            </a:r>
            <a:r>
              <a:rPr lang="fr-FR" sz="4000" b="1" dirty="0" err="1" smtClean="0">
                <a:solidFill>
                  <a:srgbClr val="008000"/>
                </a:solidFill>
              </a:rPr>
              <a:t>languages</a:t>
            </a:r>
            <a:r>
              <a:rPr lang="fr-FR" sz="4000" b="1" dirty="0" smtClean="0">
                <a:solidFill>
                  <a:srgbClr val="008000"/>
                </a:solidFill>
              </a:rPr>
              <a:t> </a:t>
            </a:r>
            <a:r>
              <a:rPr lang="fr-FR" sz="3200" b="1" dirty="0" smtClean="0">
                <a:solidFill>
                  <a:srgbClr val="000000"/>
                </a:solidFill>
              </a:rPr>
              <a:t>are </a:t>
            </a:r>
            <a:r>
              <a:rPr lang="fr-FR" sz="3200" b="1" dirty="0">
                <a:solidFill>
                  <a:srgbClr val="000000"/>
                </a:solidFill>
              </a:rPr>
              <a:t>far more </a:t>
            </a:r>
            <a:r>
              <a:rPr lang="fr-FR" sz="3200" b="1" dirty="0" err="1">
                <a:solidFill>
                  <a:srgbClr val="000000"/>
                </a:solidFill>
              </a:rPr>
              <a:t>prevalent</a:t>
            </a:r>
            <a:r>
              <a:rPr lang="fr-FR" sz="3200" b="1" dirty="0">
                <a:solidFill>
                  <a:srgbClr val="000000"/>
                </a:solidFill>
              </a:rPr>
              <a:t> </a:t>
            </a:r>
            <a:r>
              <a:rPr lang="fr-FR" sz="3200" b="1" dirty="0" err="1">
                <a:solidFill>
                  <a:srgbClr val="000000"/>
                </a:solidFill>
              </a:rPr>
              <a:t>than</a:t>
            </a:r>
            <a:r>
              <a:rPr lang="fr-FR" sz="3200" b="1" dirty="0">
                <a:solidFill>
                  <a:srgbClr val="000000"/>
                </a:solidFill>
              </a:rPr>
              <a:t> </a:t>
            </a:r>
            <a:r>
              <a:rPr lang="fr-FR" sz="3200" b="1" dirty="0" err="1" smtClean="0">
                <a:solidFill>
                  <a:srgbClr val="000000"/>
                </a:solidFill>
              </a:rPr>
              <a:t>anticipated</a:t>
            </a:r>
            <a:r>
              <a:rPr lang="fr-FR" sz="3200" b="1" dirty="0" smtClean="0">
                <a:solidFill>
                  <a:srgbClr val="000000"/>
                </a:solidFill>
              </a:rPr>
              <a:t> »</a:t>
            </a:r>
            <a:endParaRPr lang="fr-FR" sz="3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074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6" name="Image 5" descr="mf-ade-h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772816"/>
            <a:ext cx="2540000" cy="3149600"/>
          </a:xfrm>
          <a:prstGeom prst="rect">
            <a:avLst/>
          </a:prstGeom>
        </p:spPr>
      </p:pic>
      <p:pic>
        <p:nvPicPr>
          <p:cNvPr id="7" name="Image 6" descr="ds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-13279"/>
            <a:ext cx="5187595" cy="68580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372200" y="188640"/>
            <a:ext cx="2056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b="1" dirty="0" smtClean="0"/>
              <a:t>2011</a:t>
            </a:r>
            <a:endParaRPr lang="fr-FR" sz="7200" b="1" dirty="0"/>
          </a:p>
        </p:txBody>
      </p:sp>
    </p:spTree>
    <p:extLst>
      <p:ext uri="{BB962C8B-B14F-4D97-AF65-F5344CB8AC3E}">
        <p14:creationId xmlns:p14="http://schemas.microsoft.com/office/powerpoint/2010/main" val="272155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fr-FR" b="1" dirty="0" err="1" smtClean="0">
                <a:solidFill>
                  <a:srgbClr val="6A9CE9"/>
                </a:solidFill>
              </a:rPr>
              <a:t>What</a:t>
            </a:r>
            <a:r>
              <a:rPr lang="fr-FR" b="1" dirty="0" smtClean="0">
                <a:solidFill>
                  <a:srgbClr val="6A9CE9"/>
                </a:solidFill>
              </a:rPr>
              <a:t> </a:t>
            </a:r>
            <a:r>
              <a:rPr lang="fr-FR" b="1" dirty="0" err="1" smtClean="0">
                <a:solidFill>
                  <a:srgbClr val="6A9CE9"/>
                </a:solidFill>
              </a:rPr>
              <a:t>is</a:t>
            </a:r>
            <a:r>
              <a:rPr lang="fr-FR" b="1" dirty="0" smtClean="0">
                <a:solidFill>
                  <a:srgbClr val="6A9CE9"/>
                </a:solidFill>
              </a:rPr>
              <a:t> a </a:t>
            </a:r>
            <a:r>
              <a:rPr lang="fr-FR" b="1" dirty="0" err="1" smtClean="0">
                <a:solidFill>
                  <a:srgbClr val="6A9CE9"/>
                </a:solidFill>
              </a:rPr>
              <a:t>domain-specific</a:t>
            </a:r>
            <a:r>
              <a:rPr lang="fr-FR" b="1" dirty="0" smtClean="0">
                <a:solidFill>
                  <a:srgbClr val="6A9CE9"/>
                </a:solidFill>
              </a:rPr>
              <a:t> </a:t>
            </a:r>
            <a:r>
              <a:rPr lang="fr-FR" b="1" dirty="0" err="1" smtClean="0">
                <a:solidFill>
                  <a:srgbClr val="6A9CE9"/>
                </a:solidFill>
              </a:rPr>
              <a:t>language</a:t>
            </a:r>
            <a:r>
              <a:rPr lang="fr-FR" b="1" dirty="0" smtClean="0">
                <a:solidFill>
                  <a:srgbClr val="6A9CE9"/>
                </a:solidFill>
              </a:rPr>
              <a:t> ?</a:t>
            </a:r>
            <a:endParaRPr lang="fr-FR" b="1" dirty="0">
              <a:solidFill>
                <a:srgbClr val="6A9CE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600200"/>
            <a:ext cx="8712968" cy="5257800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« 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b="1" dirty="0" err="1"/>
              <a:t>specially</a:t>
            </a:r>
            <a:r>
              <a:rPr lang="fr-FR" dirty="0"/>
              <a:t> </a:t>
            </a:r>
            <a:r>
              <a:rPr lang="fr-FR" dirty="0" err="1"/>
              <a:t>designed</a:t>
            </a:r>
            <a:r>
              <a:rPr lang="fr-FR" dirty="0"/>
              <a:t> to </a:t>
            </a:r>
            <a:r>
              <a:rPr lang="fr-FR" dirty="0" err="1"/>
              <a:t>perform</a:t>
            </a:r>
            <a:r>
              <a:rPr lang="fr-FR" dirty="0"/>
              <a:t> a </a:t>
            </a:r>
            <a:r>
              <a:rPr lang="fr-FR" dirty="0" err="1"/>
              <a:t>task</a:t>
            </a:r>
            <a:r>
              <a:rPr lang="fr-FR" dirty="0"/>
              <a:t> in a </a:t>
            </a:r>
            <a:r>
              <a:rPr lang="fr-FR" b="1" dirty="0"/>
              <a:t>certain </a:t>
            </a:r>
            <a:r>
              <a:rPr lang="fr-FR" b="1" dirty="0" err="1" smtClean="0"/>
              <a:t>domain</a:t>
            </a:r>
            <a:r>
              <a:rPr lang="fr-FR" dirty="0" smtClean="0"/>
              <a:t> »</a:t>
            </a:r>
            <a:endParaRPr lang="fr-FR" dirty="0"/>
          </a:p>
          <a:p>
            <a:r>
              <a:rPr lang="fr-FR" dirty="0" smtClean="0"/>
              <a:t>« A </a:t>
            </a:r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processable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targeting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a </a:t>
            </a:r>
            <a:r>
              <a:rPr lang="fr-FR" b="1" dirty="0" err="1"/>
              <a:t>specific</a:t>
            </a:r>
            <a:r>
              <a:rPr lang="fr-FR" b="1" dirty="0"/>
              <a:t> </a:t>
            </a:r>
            <a:r>
              <a:rPr lang="fr-FR" b="1" dirty="0" err="1"/>
              <a:t>viewpoint</a:t>
            </a:r>
            <a:r>
              <a:rPr lang="fr-FR" b="1" dirty="0"/>
              <a:t> or aspect </a:t>
            </a:r>
            <a:r>
              <a:rPr lang="fr-FR" dirty="0"/>
              <a:t>of a software </a:t>
            </a:r>
            <a:r>
              <a:rPr lang="fr-FR" dirty="0" smtClean="0"/>
              <a:t>system. </a:t>
            </a:r>
            <a:r>
              <a:rPr lang="fr-FR" dirty="0" err="1" smtClean="0"/>
              <a:t>Its</a:t>
            </a:r>
            <a:r>
              <a:rPr lang="fr-FR" dirty="0" smtClean="0"/>
              <a:t> </a:t>
            </a:r>
            <a:r>
              <a:rPr lang="fr-FR" b="1" dirty="0" err="1"/>
              <a:t>semantics</a:t>
            </a:r>
            <a:r>
              <a:rPr lang="fr-FR" b="1" dirty="0"/>
              <a:t> </a:t>
            </a:r>
            <a:r>
              <a:rPr lang="fr-FR" b="1" dirty="0" smtClean="0"/>
              <a:t>and </a:t>
            </a:r>
            <a:r>
              <a:rPr lang="fr-FR" b="1" dirty="0"/>
              <a:t>notation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designed</a:t>
            </a:r>
            <a:r>
              <a:rPr lang="fr-FR" dirty="0"/>
              <a:t> in </a:t>
            </a:r>
            <a:r>
              <a:rPr lang="fr-FR" dirty="0" err="1"/>
              <a:t>order</a:t>
            </a:r>
            <a:r>
              <a:rPr lang="fr-FR" dirty="0"/>
              <a:t> to support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viewpoint</a:t>
            </a:r>
            <a:r>
              <a:rPr lang="fr-FR" dirty="0"/>
              <a:t> as good as </a:t>
            </a:r>
            <a:r>
              <a:rPr lang="fr-FR" dirty="0" smtClean="0"/>
              <a:t>possible »</a:t>
            </a:r>
            <a:endParaRPr lang="fr-FR" dirty="0"/>
          </a:p>
          <a:p>
            <a:r>
              <a:rPr lang="fr-FR" dirty="0" smtClean="0"/>
              <a:t>« A computer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that's</a:t>
            </a:r>
            <a:r>
              <a:rPr lang="fr-FR" dirty="0"/>
              <a:t> </a:t>
            </a:r>
            <a:r>
              <a:rPr lang="fr-FR" dirty="0" err="1"/>
              <a:t>targeted</a:t>
            </a:r>
            <a:r>
              <a:rPr lang="fr-FR" dirty="0"/>
              <a:t> to a </a:t>
            </a:r>
            <a:r>
              <a:rPr lang="fr-FR" dirty="0" err="1"/>
              <a:t>particular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problem</a:t>
            </a:r>
            <a:r>
              <a:rPr lang="fr-FR" dirty="0"/>
              <a:t>, </a:t>
            </a:r>
            <a:r>
              <a:rPr lang="fr-FR" b="1" u="sng" dirty="0" err="1"/>
              <a:t>rather</a:t>
            </a:r>
            <a:r>
              <a:rPr lang="fr-FR" b="1" u="sng" dirty="0"/>
              <a:t> </a:t>
            </a:r>
            <a:r>
              <a:rPr lang="fr-FR" b="1" u="sng" dirty="0" err="1"/>
              <a:t>than</a:t>
            </a:r>
            <a:r>
              <a:rPr lang="fr-FR" b="1" u="sng" dirty="0"/>
              <a:t> a </a:t>
            </a:r>
            <a:r>
              <a:rPr lang="fr-FR" b="1" u="sng" dirty="0" err="1"/>
              <a:t>general</a:t>
            </a:r>
            <a:r>
              <a:rPr lang="fr-FR" b="1" u="sng" dirty="0"/>
              <a:t> </a:t>
            </a:r>
            <a:r>
              <a:rPr lang="fr-FR" b="1" u="sng" dirty="0" err="1"/>
              <a:t>purpose</a:t>
            </a:r>
            <a:r>
              <a:rPr lang="fr-FR" b="1" u="sng" dirty="0"/>
              <a:t> </a:t>
            </a:r>
            <a:r>
              <a:rPr lang="fr-FR" b="1" u="sng" dirty="0" err="1"/>
              <a:t>language</a:t>
            </a:r>
            <a:r>
              <a:rPr lang="fr-FR" dirty="0"/>
              <a:t> </a:t>
            </a:r>
            <a:r>
              <a:rPr lang="fr-FR" dirty="0" err="1"/>
              <a:t>that's</a:t>
            </a:r>
            <a:r>
              <a:rPr lang="fr-FR" dirty="0"/>
              <a:t> </a:t>
            </a:r>
            <a:r>
              <a:rPr lang="fr-FR" dirty="0" err="1"/>
              <a:t>aimed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software </a:t>
            </a:r>
            <a:r>
              <a:rPr lang="fr-FR" dirty="0" err="1"/>
              <a:t>problem</a:t>
            </a:r>
            <a:r>
              <a:rPr lang="fr-FR" dirty="0" smtClean="0"/>
              <a:t>. »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69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/>
          <p:cNvSpPr/>
          <p:nvPr/>
        </p:nvSpPr>
        <p:spPr>
          <a:xfrm>
            <a:off x="395536" y="1268760"/>
            <a:ext cx="8208912" cy="1008112"/>
          </a:xfrm>
          <a:prstGeom prst="wedgeRoundRectCallout">
            <a:avLst>
              <a:gd name="adj1" fmla="val 54473"/>
              <a:gd name="adj2" fmla="val -9307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395536" y="2536329"/>
            <a:ext cx="8208912" cy="864096"/>
          </a:xfrm>
          <a:prstGeom prst="wedgeRoundRectCallout">
            <a:avLst>
              <a:gd name="adj1" fmla="val -52857"/>
              <a:gd name="adj2" fmla="val 1636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395536" y="3612257"/>
            <a:ext cx="8208912" cy="504056"/>
          </a:xfrm>
          <a:prstGeom prst="wedgeRoundRectCallout">
            <a:avLst>
              <a:gd name="adj1" fmla="val 52500"/>
              <a:gd name="adj2" fmla="val -4906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395536" y="4344914"/>
            <a:ext cx="8208912" cy="495672"/>
          </a:xfrm>
          <a:prstGeom prst="wedgeRoundRectCallout">
            <a:avLst>
              <a:gd name="adj1" fmla="val -52393"/>
              <a:gd name="adj2" fmla="val -37539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395536" y="5109567"/>
            <a:ext cx="8208912" cy="1008112"/>
          </a:xfrm>
          <a:prstGeom prst="wedgeRoundRectCallout">
            <a:avLst>
              <a:gd name="adj1" fmla="val 44958"/>
              <a:gd name="adj2" fmla="val 68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352928" cy="49685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i="1"/>
              <a:t>A </a:t>
            </a:r>
            <a:r>
              <a:rPr lang="en-US" sz="2000" i="1" smtClean="0"/>
              <a:t>GPL provides </a:t>
            </a:r>
            <a:r>
              <a:rPr lang="en-US" sz="2000" i="1"/>
              <a:t>notations that are used to describe a computation in a human-readable form that can be translated into a machine-readable </a:t>
            </a:r>
            <a:r>
              <a:rPr lang="en-US" sz="2000" i="1" smtClean="0"/>
              <a:t>representation.</a:t>
            </a:r>
            <a:endParaRPr lang="en-US" sz="2000" i="1"/>
          </a:p>
          <a:p>
            <a:pPr marL="0" indent="0">
              <a:buNone/>
            </a:pPr>
            <a:endParaRPr lang="en-US" sz="2000" i="1" smtClean="0"/>
          </a:p>
          <a:p>
            <a:pPr marL="0" indent="0">
              <a:buNone/>
            </a:pPr>
            <a:r>
              <a:rPr lang="en-US" sz="2000" i="1" smtClean="0"/>
              <a:t>A </a:t>
            </a:r>
            <a:r>
              <a:rPr lang="en-US" sz="2000" i="1"/>
              <a:t>GPL </a:t>
            </a:r>
            <a:r>
              <a:rPr lang="en-US" sz="2000" i="1" smtClean="0"/>
              <a:t>is </a:t>
            </a:r>
            <a:r>
              <a:rPr lang="en-US" sz="2000" i="1"/>
              <a:t>a formal notation that can be used to describe problem solutions in a precise </a:t>
            </a:r>
            <a:r>
              <a:rPr lang="en-US" sz="2000" i="1" smtClean="0"/>
              <a:t>manner.</a:t>
            </a:r>
            <a:endParaRPr lang="en-US" sz="2000" i="1"/>
          </a:p>
          <a:p>
            <a:pPr marL="0" indent="0">
              <a:buNone/>
            </a:pPr>
            <a:endParaRPr lang="en-US" sz="2000" i="1" smtClean="0"/>
          </a:p>
          <a:p>
            <a:pPr marL="0" indent="0">
              <a:buNone/>
            </a:pPr>
            <a:r>
              <a:rPr lang="en-US" sz="2000" i="1" smtClean="0"/>
              <a:t>A </a:t>
            </a:r>
            <a:r>
              <a:rPr lang="en-US" sz="2000" i="1"/>
              <a:t>GPL </a:t>
            </a:r>
            <a:r>
              <a:rPr lang="en-US" sz="2000" i="1" smtClean="0"/>
              <a:t>is </a:t>
            </a:r>
            <a:r>
              <a:rPr lang="en-US" sz="2000" i="1"/>
              <a:t>a notation that can be used to write </a:t>
            </a:r>
            <a:r>
              <a:rPr lang="en-US" sz="2000" i="1" smtClean="0"/>
              <a:t>programs.</a:t>
            </a:r>
            <a:endParaRPr lang="en-US" sz="2000" i="1"/>
          </a:p>
          <a:p>
            <a:pPr marL="0" indent="0">
              <a:buNone/>
            </a:pPr>
            <a:endParaRPr lang="en-US" sz="2000" i="1" smtClean="0"/>
          </a:p>
          <a:p>
            <a:pPr marL="0" indent="0">
              <a:buNone/>
            </a:pPr>
            <a:r>
              <a:rPr lang="en-US" sz="2000" i="1" smtClean="0"/>
              <a:t>A </a:t>
            </a:r>
            <a:r>
              <a:rPr lang="en-US" sz="2000" i="1"/>
              <a:t>GPL </a:t>
            </a:r>
            <a:r>
              <a:rPr lang="en-US" sz="2000" i="1" smtClean="0"/>
              <a:t>is </a:t>
            </a:r>
            <a:r>
              <a:rPr lang="en-US" sz="2000" i="1"/>
              <a:t>a notation for expressing </a:t>
            </a:r>
            <a:r>
              <a:rPr lang="en-US" sz="2000" i="1" smtClean="0"/>
              <a:t>computation.</a:t>
            </a:r>
            <a:endParaRPr lang="en-US" sz="2000" i="1"/>
          </a:p>
          <a:p>
            <a:pPr marL="0" indent="0">
              <a:buNone/>
            </a:pPr>
            <a:endParaRPr lang="en-US" sz="2000" i="1" smtClean="0"/>
          </a:p>
          <a:p>
            <a:pPr marL="0" indent="0">
              <a:buNone/>
            </a:pPr>
            <a:r>
              <a:rPr lang="en-US" sz="2000" i="1" smtClean="0"/>
              <a:t>A </a:t>
            </a:r>
            <a:r>
              <a:rPr lang="en-US" sz="2000" i="1"/>
              <a:t>GPL </a:t>
            </a:r>
            <a:r>
              <a:rPr lang="en-US" sz="2000" i="1" smtClean="0"/>
              <a:t>is </a:t>
            </a:r>
            <a:r>
              <a:rPr lang="en-US" sz="2000" i="1"/>
              <a:t>a </a:t>
            </a:r>
            <a:r>
              <a:rPr lang="en-US" sz="2000" i="1" smtClean="0"/>
              <a:t>standardized communication </a:t>
            </a:r>
            <a:r>
              <a:rPr lang="en-US" sz="2000" i="1"/>
              <a:t>technique for expressing instructions to a computer. It is a set of syntactic and semantic rules used to define computer </a:t>
            </a:r>
            <a:r>
              <a:rPr lang="en-US" sz="2000" i="1" smtClean="0"/>
              <a:t>programs.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0" y="0"/>
            <a:ext cx="8964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GPL (General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Purpose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Language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25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772816"/>
            <a:ext cx="3810000" cy="3810000"/>
          </a:xfrm>
          <a:prstGeom prst="rect">
            <a:avLst/>
          </a:prstGeom>
        </p:spPr>
      </p:pic>
      <p:pic>
        <p:nvPicPr>
          <p:cNvPr id="2" name="Picture 1" descr="Capture d’écran 2015-09-23 à 07.12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863" y="0"/>
            <a:ext cx="3746500" cy="2044700"/>
          </a:xfrm>
          <a:prstGeom prst="rect">
            <a:avLst/>
          </a:prstGeom>
        </p:spPr>
      </p:pic>
      <p:pic>
        <p:nvPicPr>
          <p:cNvPr id="3" name="Picture 2" descr="Capture d’écran 2015-09-23 à 07.12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0"/>
            <a:ext cx="3733800" cy="2006600"/>
          </a:xfrm>
          <a:prstGeom prst="rect">
            <a:avLst/>
          </a:prstGeom>
        </p:spPr>
      </p:pic>
      <p:pic>
        <p:nvPicPr>
          <p:cNvPr id="4" name="Picture 3" descr="Capture d’écran 2015-09-23 à 07.12.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0"/>
            <a:ext cx="3708400" cy="2095500"/>
          </a:xfrm>
          <a:prstGeom prst="rect">
            <a:avLst/>
          </a:prstGeom>
        </p:spPr>
      </p:pic>
      <p:pic>
        <p:nvPicPr>
          <p:cNvPr id="7" name="Picture 6" descr="Capture d’écran 2015-09-23 à 07.12.0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00" y="0"/>
            <a:ext cx="3721100" cy="2070100"/>
          </a:xfrm>
          <a:prstGeom prst="rect">
            <a:avLst/>
          </a:prstGeom>
        </p:spPr>
      </p:pic>
      <p:pic>
        <p:nvPicPr>
          <p:cNvPr id="17" name="Picture 16" descr="Capture d’écran 2015-09-23 à 07.12.0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0"/>
            <a:ext cx="3670300" cy="2019300"/>
          </a:xfrm>
          <a:prstGeom prst="rect">
            <a:avLst/>
          </a:prstGeom>
        </p:spPr>
      </p:pic>
      <p:pic>
        <p:nvPicPr>
          <p:cNvPr id="18" name="Picture 17" descr="Capture d’écran 2015-09-23 à 07.11.5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76672"/>
            <a:ext cx="2605040" cy="1484784"/>
          </a:xfrm>
          <a:prstGeom prst="rect">
            <a:avLst/>
          </a:prstGeom>
        </p:spPr>
      </p:pic>
      <p:pic>
        <p:nvPicPr>
          <p:cNvPr id="19" name="Picture 18" descr="Capture d’écran 2015-09-23 à 07.11.5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04664"/>
            <a:ext cx="2160240" cy="1232249"/>
          </a:xfrm>
          <a:prstGeom prst="rect">
            <a:avLst/>
          </a:prstGeom>
        </p:spPr>
      </p:pic>
      <p:pic>
        <p:nvPicPr>
          <p:cNvPr id="20" name="Picture 19" descr="Capture d’écran 2015-09-23 à 07.12.0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373216"/>
            <a:ext cx="2232248" cy="1241831"/>
          </a:xfrm>
          <a:prstGeom prst="rect">
            <a:avLst/>
          </a:prstGeom>
        </p:spPr>
      </p:pic>
      <p:pic>
        <p:nvPicPr>
          <p:cNvPr id="21" name="Picture 20" descr="Capture d’écran 2015-09-23 à 07.11.5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5373216"/>
            <a:ext cx="2163735" cy="1234243"/>
          </a:xfrm>
          <a:prstGeom prst="rect">
            <a:avLst/>
          </a:prstGeom>
        </p:spPr>
      </p:pic>
      <p:pic>
        <p:nvPicPr>
          <p:cNvPr id="22" name="Picture 21" descr="Capture d’écran 2015-09-23 à 07.12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445224"/>
            <a:ext cx="2061294" cy="1124977"/>
          </a:xfrm>
          <a:prstGeom prst="rect">
            <a:avLst/>
          </a:prstGeom>
        </p:spPr>
      </p:pic>
      <p:sp>
        <p:nvSpPr>
          <p:cNvPr id="23" name="ZoneTexte 4"/>
          <p:cNvSpPr txBox="1"/>
          <p:nvPr/>
        </p:nvSpPr>
        <p:spPr>
          <a:xfrm>
            <a:off x="5580112" y="3212976"/>
            <a:ext cx="3563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 smtClean="0">
                <a:solidFill>
                  <a:srgbClr val="FF0000"/>
                </a:solidFill>
                <a:latin typeface="Arial"/>
              </a:rPr>
              <a:t>Generator</a:t>
            </a:r>
            <a:endParaRPr lang="fr-FR" sz="2800" b="1" dirty="0" smtClean="0">
              <a:solidFill>
                <a:srgbClr val="FF0000"/>
              </a:solidFill>
              <a:latin typeface="Arial"/>
            </a:endParaRPr>
          </a:p>
          <a:p>
            <a:pPr algn="ctr"/>
            <a:r>
              <a:rPr lang="fr-FR" sz="2800" b="1" dirty="0" smtClean="0">
                <a:solidFill>
                  <a:srgbClr val="FF0000"/>
                </a:solidFill>
                <a:latin typeface="Arial"/>
              </a:rPr>
              <a:t>~ composition of </a:t>
            </a:r>
            <a:r>
              <a:rPr lang="fr-FR" sz="2800" b="1" dirty="0" err="1" smtClean="0">
                <a:solidFill>
                  <a:srgbClr val="FF0000"/>
                </a:solidFill>
                <a:latin typeface="Arial"/>
              </a:rPr>
              <a:t>video</a:t>
            </a:r>
            <a:r>
              <a:rPr lang="fr-FR" sz="28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  <a:latin typeface="Arial"/>
              </a:rPr>
              <a:t>sequences</a:t>
            </a:r>
            <a:endParaRPr lang="fr-FR" sz="28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4" name="ZoneTexte 4"/>
          <p:cNvSpPr txBox="1"/>
          <p:nvPr/>
        </p:nvSpPr>
        <p:spPr>
          <a:xfrm>
            <a:off x="-180528" y="5661248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rgbClr val="FF0000"/>
                </a:solidFill>
                <a:latin typeface="Arial"/>
              </a:rPr>
              <a:t>video</a:t>
            </a:r>
            <a:r>
              <a:rPr lang="fr-FR" sz="20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  <a:latin typeface="Arial"/>
              </a:rPr>
              <a:t>variants</a:t>
            </a:r>
            <a:endParaRPr lang="fr-FR" sz="2000" b="1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06757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What is offered?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25508476"/>
              </p:ext>
            </p:extLst>
          </p:nvPr>
        </p:nvGraphicFramePr>
        <p:xfrm>
          <a:off x="935760" y="1556792"/>
          <a:ext cx="7272808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 1"/>
          <p:cNvSpPr txBox="1">
            <a:spLocks/>
          </p:cNvSpPr>
          <p:nvPr/>
        </p:nvSpPr>
        <p:spPr>
          <a:xfrm>
            <a:off x="0" y="2781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6A9CE9"/>
                </a:solidFill>
              </a:rPr>
              <a:t>Promises of </a:t>
            </a:r>
            <a:r>
              <a:rPr lang="fr-FR" sz="3600" b="1" dirty="0" err="1" smtClean="0">
                <a:solidFill>
                  <a:srgbClr val="6A9CE9"/>
                </a:solidFill>
              </a:rPr>
              <a:t>domain-specific</a:t>
            </a:r>
            <a:r>
              <a:rPr lang="fr-FR" sz="3600" b="1" dirty="0" smtClean="0">
                <a:solidFill>
                  <a:srgbClr val="6A9CE9"/>
                </a:solidFill>
              </a:rPr>
              <a:t> </a:t>
            </a:r>
            <a:r>
              <a:rPr lang="fr-FR" sz="3600" b="1" dirty="0" err="1" smtClean="0">
                <a:solidFill>
                  <a:srgbClr val="6A9CE9"/>
                </a:solidFill>
              </a:rPr>
              <a:t>languages</a:t>
            </a:r>
            <a:endParaRPr lang="fr-FR" sz="3600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33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37103748"/>
              </p:ext>
            </p:extLst>
          </p:nvPr>
        </p:nvGraphicFramePr>
        <p:xfrm>
          <a:off x="395536" y="1268760"/>
          <a:ext cx="8100736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 1"/>
          <p:cNvSpPr txBox="1">
            <a:spLocks/>
          </p:cNvSpPr>
          <p:nvPr/>
        </p:nvSpPr>
        <p:spPr>
          <a:xfrm>
            <a:off x="0" y="2781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6A9CE9"/>
                </a:solidFill>
              </a:rPr>
              <a:t>Promises of </a:t>
            </a:r>
            <a:r>
              <a:rPr lang="fr-FR" sz="3600" b="1" dirty="0" err="1" smtClean="0">
                <a:solidFill>
                  <a:srgbClr val="6A9CE9"/>
                </a:solidFill>
              </a:rPr>
              <a:t>domain-specific</a:t>
            </a:r>
            <a:r>
              <a:rPr lang="fr-FR" sz="3600" b="1" dirty="0" smtClean="0">
                <a:solidFill>
                  <a:srgbClr val="6A9CE9"/>
                </a:solidFill>
              </a:rPr>
              <a:t> </a:t>
            </a:r>
            <a:r>
              <a:rPr lang="fr-FR" sz="3600" b="1" dirty="0" err="1" smtClean="0">
                <a:solidFill>
                  <a:srgbClr val="6A9CE9"/>
                </a:solidFill>
              </a:rPr>
              <a:t>languages</a:t>
            </a:r>
            <a:endParaRPr lang="fr-FR" sz="3600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89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dirty="0" smtClean="0">
                <a:solidFill>
                  <a:schemeClr val="bg1"/>
                </a:solidFill>
              </a:rPr>
              <a:t>General </a:t>
            </a:r>
            <a:r>
              <a:rPr lang="es-ES_tradnl" b="1" dirty="0" err="1" smtClean="0">
                <a:solidFill>
                  <a:schemeClr val="bg1"/>
                </a:solidFill>
              </a:rPr>
              <a:t>PLs</a:t>
            </a:r>
            <a:r>
              <a:rPr lang="es-ES_tradnl" b="1" dirty="0" smtClean="0">
                <a:solidFill>
                  <a:schemeClr val="bg1"/>
                </a:solidFill>
              </a:rPr>
              <a:t> vs </a:t>
            </a:r>
            <a:r>
              <a:rPr lang="es-ES_tradnl" b="1" dirty="0" err="1" smtClean="0">
                <a:solidFill>
                  <a:schemeClr val="bg1"/>
                </a:solidFill>
              </a:rPr>
              <a:t>Domain-SLs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74" y="2204864"/>
            <a:ext cx="918989" cy="91898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2068438" y="1124744"/>
            <a:ext cx="6637709" cy="1069082"/>
          </a:xfrm>
          <a:prstGeom prst="wedgeEllipseCallout">
            <a:avLst>
              <a:gd name="adj1" fmla="val -53580"/>
              <a:gd name="adj2" fmla="val 770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5811" y="1407443"/>
            <a:ext cx="64087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rial"/>
              </a:rPr>
              <a:t>The boundary isn’t as clear as it could be. Domain-specificity is not black-and-white, but instead gradual: a language is more or less domain specific</a:t>
            </a:r>
          </a:p>
          <a:p>
            <a:endParaRPr lang="en-US" sz="2400" b="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9144000" cy="2795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GeneralPL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vs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DomainSL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79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196752"/>
            <a:ext cx="8964488" cy="5661248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Promises of DSL« </a:t>
            </a:r>
            <a:r>
              <a:rPr lang="fr-FR" dirty="0" err="1" smtClean="0"/>
              <a:t>improvement</a:t>
            </a:r>
            <a:r>
              <a:rPr lang="fr-FR" dirty="0" smtClean="0"/>
              <a:t> » in </a:t>
            </a:r>
            <a:r>
              <a:rPr lang="fr-FR" dirty="0" err="1" smtClean="0"/>
              <a:t>terms</a:t>
            </a:r>
            <a:r>
              <a:rPr lang="fr-FR" dirty="0" smtClean="0"/>
              <a:t> of</a:t>
            </a:r>
          </a:p>
          <a:p>
            <a:pPr lvl="1"/>
            <a:r>
              <a:rPr lang="fr-FR" dirty="0" err="1" smtClean="0"/>
              <a:t>usability</a:t>
            </a:r>
            <a:r>
              <a:rPr lang="fr-FR" dirty="0" smtClean="0"/>
              <a:t>, </a:t>
            </a:r>
            <a:r>
              <a:rPr lang="fr-FR" dirty="0" err="1"/>
              <a:t>l</a:t>
            </a:r>
            <a:r>
              <a:rPr lang="fr-FR" dirty="0" err="1" smtClean="0"/>
              <a:t>earnability</a:t>
            </a:r>
            <a:r>
              <a:rPr lang="fr-FR" dirty="0" smtClean="0"/>
              <a:t>, </a:t>
            </a:r>
            <a:r>
              <a:rPr lang="fr-FR" dirty="0" err="1" smtClean="0"/>
              <a:t>expressiveness</a:t>
            </a:r>
            <a:r>
              <a:rPr lang="fr-FR" dirty="0" smtClean="0"/>
              <a:t>, </a:t>
            </a:r>
            <a:r>
              <a:rPr lang="fr-FR" dirty="0" err="1" smtClean="0"/>
              <a:t>reusability</a:t>
            </a:r>
            <a:r>
              <a:rPr lang="fr-FR" dirty="0" smtClean="0"/>
              <a:t>, etc. </a:t>
            </a:r>
          </a:p>
          <a:p>
            <a:r>
              <a:rPr lang="fr-FR" dirty="0" err="1" smtClean="0"/>
              <a:t>Empirical</a:t>
            </a:r>
            <a:r>
              <a:rPr lang="fr-FR" dirty="0" smtClean="0"/>
              <a:t> </a:t>
            </a:r>
            <a:r>
              <a:rPr lang="fr-FR" dirty="0" err="1" smtClean="0"/>
              <a:t>study</a:t>
            </a:r>
            <a:r>
              <a:rPr lang="fr-FR" dirty="0" smtClean="0"/>
              <a:t> on the </a:t>
            </a:r>
            <a:r>
              <a:rPr lang="fr-FR" dirty="0" err="1" smtClean="0"/>
              <a:t>role</a:t>
            </a:r>
            <a:r>
              <a:rPr lang="fr-FR" dirty="0" smtClean="0"/>
              <a:t> of </a:t>
            </a:r>
            <a:r>
              <a:rPr lang="fr-FR" dirty="0" err="1" smtClean="0">
                <a:solidFill>
                  <a:srgbClr val="6A9CE9"/>
                </a:solidFill>
              </a:rPr>
              <a:t>syntax</a:t>
            </a:r>
            <a:endParaRPr lang="fr-FR" dirty="0" smtClean="0">
              <a:solidFill>
                <a:srgbClr val="6A9CE9"/>
              </a:solidFill>
            </a:endParaRPr>
          </a:p>
          <a:p>
            <a:pPr lvl="1"/>
            <a:r>
              <a:rPr lang="fr-FR" dirty="0" smtClean="0"/>
              <a:t>C-style </a:t>
            </a:r>
            <a:r>
              <a:rPr lang="fr-FR" dirty="0" err="1" smtClean="0"/>
              <a:t>syntax</a:t>
            </a:r>
            <a:r>
              <a:rPr lang="fr-FR" dirty="0" smtClean="0"/>
              <a:t> </a:t>
            </a:r>
            <a:r>
              <a:rPr lang="fr-FR" dirty="0" err="1" smtClean="0"/>
              <a:t>induces</a:t>
            </a:r>
            <a:r>
              <a:rPr lang="fr-FR" dirty="0" smtClean="0"/>
              <a:t> </a:t>
            </a:r>
            <a:r>
              <a:rPr lang="fr-FR" dirty="0" err="1" smtClean="0"/>
              <a:t>problems</a:t>
            </a:r>
            <a:r>
              <a:rPr lang="fr-FR" dirty="0" smtClean="0"/>
              <a:t> in </a:t>
            </a:r>
            <a:r>
              <a:rPr lang="fr-FR" dirty="0" err="1" smtClean="0"/>
              <a:t>terms</a:t>
            </a:r>
            <a:r>
              <a:rPr lang="fr-FR" dirty="0" smtClean="0"/>
              <a:t> of </a:t>
            </a:r>
            <a:r>
              <a:rPr lang="fr-FR" dirty="0" err="1" smtClean="0"/>
              <a:t>usability</a:t>
            </a:r>
            <a:r>
              <a:rPr lang="fr-FR" dirty="0" smtClean="0"/>
              <a:t> for novices; </a:t>
            </a:r>
            <a:r>
              <a:rPr lang="fr-FR" dirty="0" err="1" smtClean="0"/>
              <a:t>language</a:t>
            </a:r>
            <a:r>
              <a:rPr lang="fr-FR" dirty="0" smtClean="0"/>
              <a:t> more or </a:t>
            </a:r>
            <a:r>
              <a:rPr lang="fr-FR" dirty="0" err="1" smtClean="0"/>
              <a:t>less</a:t>
            </a:r>
            <a:r>
              <a:rPr lang="fr-FR" dirty="0" smtClean="0"/>
              <a:t> intuitive for (non-)</a:t>
            </a:r>
            <a:r>
              <a:rPr lang="fr-FR" dirty="0" err="1" smtClean="0"/>
              <a:t>programmers</a:t>
            </a:r>
            <a:r>
              <a:rPr lang="fr-FR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Stefik</a:t>
            </a:r>
            <a:r>
              <a:rPr lang="fr-FR" sz="2000" dirty="0" smtClean="0"/>
              <a:t> </a:t>
            </a:r>
            <a:r>
              <a:rPr lang="fr-FR" sz="2000" dirty="0"/>
              <a:t>et al. 2014</a:t>
            </a:r>
            <a:r>
              <a:rPr lang="fr-FR" sz="2000" dirty="0" smtClean="0"/>
              <a:t>)</a:t>
            </a:r>
          </a:p>
          <a:p>
            <a:pPr lvl="1"/>
            <a:r>
              <a:rPr lang="fr-FR" dirty="0" err="1" smtClean="0"/>
              <a:t>Syntax</a:t>
            </a:r>
            <a:r>
              <a:rPr lang="fr-FR" dirty="0" smtClean="0"/>
              <a:t> issues </a:t>
            </a:r>
            <a:r>
              <a:rPr lang="fr-FR" dirty="0" err="1" smtClean="0"/>
              <a:t>with</a:t>
            </a:r>
            <a:r>
              <a:rPr lang="fr-FR" dirty="0" smtClean="0"/>
              <a:t> Java for </a:t>
            </a:r>
            <a:r>
              <a:rPr lang="fr-FR" dirty="0" err="1" smtClean="0"/>
              <a:t>students</a:t>
            </a:r>
            <a:r>
              <a:rPr lang="fr-FR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Denny</a:t>
            </a:r>
            <a:r>
              <a:rPr lang="fr-FR" sz="2000" dirty="0" smtClean="0"/>
              <a:t> et al. 2011)</a:t>
            </a:r>
          </a:p>
          <a:p>
            <a:pPr lvl="1"/>
            <a:r>
              <a:rPr lang="fr-FR" dirty="0" smtClean="0">
                <a:solidFill>
                  <a:prstClr val="black"/>
                </a:solidFill>
              </a:rPr>
              <a:t>PL </a:t>
            </a:r>
            <a:r>
              <a:rPr lang="fr-FR" dirty="0" err="1" smtClean="0">
                <a:solidFill>
                  <a:prstClr val="black"/>
                </a:solidFill>
              </a:rPr>
              <a:t>usability</a:t>
            </a:r>
            <a:r>
              <a:rPr lang="fr-FR" dirty="0" smtClean="0">
                <a:solidFill>
                  <a:prstClr val="black"/>
                </a:solidFill>
              </a:rPr>
              <a:t>: </a:t>
            </a:r>
            <a:r>
              <a:rPr lang="fr-FR" dirty="0" err="1" smtClean="0">
                <a:solidFill>
                  <a:prstClr val="black"/>
                </a:solidFill>
              </a:rPr>
              <a:t>method</a:t>
            </a:r>
            <a:r>
              <a:rPr lang="fr-FR" dirty="0" smtClean="0">
                <a:solidFill>
                  <a:prstClr val="black"/>
                </a:solidFill>
              </a:rPr>
              <a:t> </a:t>
            </a:r>
            <a:r>
              <a:rPr lang="fr-FR" dirty="0" err="1" smtClean="0">
                <a:solidFill>
                  <a:prstClr val="black"/>
                </a:solidFill>
              </a:rPr>
              <a:t>namings</a:t>
            </a:r>
            <a:r>
              <a:rPr lang="fr-FR" dirty="0" smtClean="0">
                <a:solidFill>
                  <a:prstClr val="black"/>
                </a:solidFill>
              </a:rPr>
              <a:t>/placement, use of </a:t>
            </a:r>
            <a:r>
              <a:rPr lang="fr-FR" dirty="0" err="1" smtClean="0">
                <a:solidFill>
                  <a:prstClr val="black"/>
                </a:solidFill>
              </a:rPr>
              <a:t>identifiers</a:t>
            </a:r>
            <a:r>
              <a:rPr lang="fr-FR" dirty="0" smtClean="0">
                <a:solidFill>
                  <a:prstClr val="black"/>
                </a:solidFill>
              </a:rPr>
              <a:t>, API design </a:t>
            </a:r>
            <a:r>
              <a:rPr lang="fr-FR" sz="1900" dirty="0" smtClean="0"/>
              <a:t>(Ellis et al., </a:t>
            </a:r>
            <a:r>
              <a:rPr lang="fr-FR" sz="1900" dirty="0" err="1" smtClean="0"/>
              <a:t>Styllos</a:t>
            </a:r>
            <a:r>
              <a:rPr lang="fr-FR" sz="1900" dirty="0" smtClean="0"/>
              <a:t> et al., Clarke, </a:t>
            </a:r>
            <a:r>
              <a:rPr lang="fr-FR" sz="1900" dirty="0" err="1" smtClean="0"/>
              <a:t>Montperrus</a:t>
            </a:r>
            <a:r>
              <a:rPr lang="fr-FR" sz="1900" dirty="0" smtClean="0"/>
              <a:t> et al., etc.)</a:t>
            </a:r>
            <a:endParaRPr lang="fr-FR" dirty="0" smtClean="0"/>
          </a:p>
          <a:p>
            <a:r>
              <a:rPr lang="fr-FR" dirty="0" smtClean="0"/>
              <a:t>More </a:t>
            </a:r>
            <a:r>
              <a:rPr lang="fr-FR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specialized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fr-FR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sophicated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tools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/IDE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derived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a DSL</a:t>
            </a:r>
          </a:p>
          <a:p>
            <a:pPr lvl="1"/>
            <a:r>
              <a:rPr lang="fr-FR" dirty="0" smtClean="0"/>
              <a:t>editors, </a:t>
            </a:r>
            <a:r>
              <a:rPr lang="fr-FR" dirty="0" err="1" smtClean="0"/>
              <a:t>compilers</a:t>
            </a:r>
            <a:r>
              <a:rPr lang="fr-FR" dirty="0" smtClean="0"/>
              <a:t>, </a:t>
            </a:r>
            <a:r>
              <a:rPr lang="fr-FR" dirty="0" err="1" smtClean="0"/>
              <a:t>debuggers</a:t>
            </a:r>
            <a:endParaRPr lang="fr-FR" dirty="0" smtClean="0"/>
          </a:p>
          <a:p>
            <a:pPr marL="0" indent="0">
              <a:buNone/>
            </a:pPr>
            <a:endParaRPr lang="fr-FR" sz="3600" dirty="0"/>
          </a:p>
          <a:p>
            <a:endParaRPr lang="fr-FR" dirty="0" smtClean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971600" y="-171400"/>
            <a:ext cx="7272808" cy="1478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 smtClean="0">
                <a:solidFill>
                  <a:srgbClr val="558ED5"/>
                </a:solidFill>
              </a:rPr>
              <a:t>Specializing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r>
              <a:rPr lang="fr-FR" sz="4000" b="1" dirty="0" err="1">
                <a:solidFill>
                  <a:srgbClr val="558ED5"/>
                </a:solidFill>
              </a:rPr>
              <a:t>s</a:t>
            </a:r>
            <a:r>
              <a:rPr lang="fr-FR" sz="4000" b="1" dirty="0" err="1" smtClean="0">
                <a:solidFill>
                  <a:srgbClr val="558ED5"/>
                </a:solidFill>
              </a:rPr>
              <a:t>yntax</a:t>
            </a:r>
            <a:r>
              <a:rPr lang="fr-FR" sz="4000" b="1" dirty="0" smtClean="0">
                <a:solidFill>
                  <a:srgbClr val="558ED5"/>
                </a:solidFill>
              </a:rPr>
              <a:t> and </a:t>
            </a:r>
            <a:r>
              <a:rPr lang="fr-FR" sz="4000" b="1" dirty="0" err="1" smtClean="0">
                <a:solidFill>
                  <a:srgbClr val="558ED5"/>
                </a:solidFill>
              </a:rPr>
              <a:t>environment</a:t>
            </a:r>
            <a:r>
              <a:rPr lang="fr-FR" sz="4000" b="1" dirty="0" smtClean="0">
                <a:solidFill>
                  <a:srgbClr val="558ED5"/>
                </a:solidFill>
              </a:rPr>
              <a:t> pays off?</a:t>
            </a:r>
            <a:endParaRPr lang="fr-FR" sz="40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36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5400" b="1" dirty="0" smtClean="0">
                <a:solidFill>
                  <a:srgbClr val="FF0000"/>
                </a:solidFill>
              </a:rPr>
              <a:t>Question to the audience</a:t>
            </a:r>
            <a:endParaRPr lang="fr-FR" sz="5400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fr-FR" dirty="0" err="1" smtClean="0"/>
              <a:t>Take</a:t>
            </a:r>
            <a:r>
              <a:rPr lang="fr-FR" dirty="0" smtClean="0"/>
              <a:t> one  DSL and </a:t>
            </a:r>
            <a:r>
              <a:rPr lang="fr-FR" dirty="0" err="1" smtClean="0"/>
              <a:t>formulate</a:t>
            </a:r>
            <a:r>
              <a:rPr lang="fr-FR" dirty="0" smtClean="0"/>
              <a:t> </a:t>
            </a:r>
            <a:r>
              <a:rPr lang="fr-FR" dirty="0" err="1" smtClean="0"/>
              <a:t>assumptions</a:t>
            </a:r>
            <a:r>
              <a:rPr lang="fr-FR" dirty="0" smtClean="0"/>
              <a:t> on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qualities</a:t>
            </a:r>
            <a:r>
              <a:rPr lang="fr-FR" dirty="0" smtClean="0"/>
              <a:t> (and </a:t>
            </a:r>
            <a:r>
              <a:rPr lang="fr-FR" dirty="0" err="1" smtClean="0"/>
              <a:t>superiority</a:t>
            </a:r>
            <a:r>
              <a:rPr lang="fr-FR" dirty="0" smtClean="0"/>
              <a:t> to a GPL-</a:t>
            </a:r>
            <a:r>
              <a:rPr lang="fr-FR" dirty="0" err="1" smtClean="0"/>
              <a:t>based</a:t>
            </a:r>
            <a:r>
              <a:rPr lang="fr-FR" dirty="0" smtClean="0"/>
              <a:t> solution)</a:t>
            </a:r>
          </a:p>
          <a:p>
            <a:endParaRPr lang="fr-FR" dirty="0"/>
          </a:p>
          <a:p>
            <a:r>
              <a:rPr lang="fr-FR" dirty="0" smtClean="0"/>
              <a:t>Imagine an </a:t>
            </a:r>
            <a:r>
              <a:rPr lang="fr-FR" dirty="0" err="1" smtClean="0"/>
              <a:t>experience</a:t>
            </a:r>
            <a:r>
              <a:rPr lang="fr-FR" dirty="0" smtClean="0"/>
              <a:t> for </a:t>
            </a:r>
            <a:r>
              <a:rPr lang="fr-FR" dirty="0" err="1" smtClean="0"/>
              <a:t>providing</a:t>
            </a:r>
            <a:r>
              <a:rPr lang="fr-FR" dirty="0" smtClean="0"/>
              <a:t> </a:t>
            </a:r>
            <a:r>
              <a:rPr lang="fr-FR" dirty="0" err="1" smtClean="0"/>
              <a:t>evidence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the DSL has </a:t>
            </a:r>
            <a:r>
              <a:rPr lang="fr-FR" dirty="0" err="1" smtClean="0"/>
              <a:t>such</a:t>
            </a:r>
            <a:r>
              <a:rPr lang="fr-FR" dirty="0" smtClean="0"/>
              <a:t> </a:t>
            </a:r>
            <a:r>
              <a:rPr lang="fr-FR" dirty="0" err="1" smtClean="0"/>
              <a:t>qualities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44418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>
                <a:solidFill>
                  <a:srgbClr val="558ED5"/>
                </a:solidFill>
              </a:rPr>
              <a:t>External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DSLs</a:t>
            </a:r>
            <a:r>
              <a:rPr lang="fr-FR" b="1" dirty="0" smtClean="0">
                <a:solidFill>
                  <a:srgbClr val="558ED5"/>
                </a:solidFill>
              </a:rPr>
              <a:t> vs </a:t>
            </a:r>
            <a:r>
              <a:rPr lang="fr-FR" b="1" dirty="0" err="1" smtClean="0">
                <a:solidFill>
                  <a:srgbClr val="558ED5"/>
                </a:solidFill>
              </a:rPr>
              <a:t>Internal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DSLs</a:t>
            </a:r>
            <a:endParaRPr lang="fr-FR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An </a:t>
            </a:r>
            <a:r>
              <a:rPr lang="fr-FR" b="1" dirty="0" err="1"/>
              <a:t>external</a:t>
            </a:r>
            <a:r>
              <a:rPr lang="fr-FR" dirty="0"/>
              <a:t> DSL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 smtClean="0"/>
              <a:t>completely</a:t>
            </a:r>
            <a:r>
              <a:rPr lang="fr-FR" dirty="0" smtClean="0"/>
              <a:t> </a:t>
            </a:r>
            <a:r>
              <a:rPr lang="fr-FR" dirty="0" err="1" smtClean="0"/>
              <a:t>separate</a:t>
            </a:r>
            <a:r>
              <a:rPr lang="fr-FR" dirty="0" smtClean="0"/>
              <a:t> </a:t>
            </a:r>
            <a:r>
              <a:rPr lang="fr-FR" dirty="0" err="1"/>
              <a:t>language</a:t>
            </a:r>
            <a:r>
              <a:rPr lang="fr-FR" dirty="0"/>
              <a:t> and has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custom </a:t>
            </a:r>
            <a:r>
              <a:rPr lang="fr-FR" dirty="0" err="1" smtClean="0"/>
              <a:t>syntax</a:t>
            </a:r>
            <a:r>
              <a:rPr lang="fr-FR" dirty="0" smtClean="0"/>
              <a:t>/</a:t>
            </a:r>
            <a:r>
              <a:rPr lang="fr-FR" dirty="0" err="1" smtClean="0"/>
              <a:t>tooling</a:t>
            </a:r>
            <a:r>
              <a:rPr lang="fr-FR" dirty="0" smtClean="0"/>
              <a:t> support (</a:t>
            </a:r>
            <a:r>
              <a:rPr lang="fr-FR" dirty="0" err="1" smtClean="0"/>
              <a:t>e.g</a:t>
            </a:r>
            <a:r>
              <a:rPr lang="fr-FR" dirty="0" smtClean="0"/>
              <a:t>., editor) </a:t>
            </a:r>
          </a:p>
          <a:p>
            <a:endParaRPr lang="fr-FR" dirty="0" smtClean="0"/>
          </a:p>
          <a:p>
            <a:r>
              <a:rPr lang="fr-FR" dirty="0" smtClean="0"/>
              <a:t>An </a:t>
            </a:r>
            <a:r>
              <a:rPr lang="fr-FR" dirty="0" err="1"/>
              <a:t>internal</a:t>
            </a:r>
            <a:r>
              <a:rPr lang="fr-FR" dirty="0"/>
              <a:t> DSL </a:t>
            </a:r>
            <a:r>
              <a:rPr lang="fr-FR" dirty="0" err="1"/>
              <a:t>is</a:t>
            </a:r>
            <a:r>
              <a:rPr lang="fr-FR" dirty="0"/>
              <a:t> more or </a:t>
            </a:r>
            <a:r>
              <a:rPr lang="fr-FR" dirty="0" err="1"/>
              <a:t>less</a:t>
            </a:r>
            <a:r>
              <a:rPr lang="fr-FR" dirty="0"/>
              <a:t> a set of APIs </a:t>
            </a:r>
            <a:r>
              <a:rPr lang="fr-FR" dirty="0" err="1"/>
              <a:t>written</a:t>
            </a:r>
            <a:r>
              <a:rPr lang="fr-FR" dirty="0"/>
              <a:t> on top </a:t>
            </a:r>
            <a:r>
              <a:rPr lang="fr-FR" dirty="0" smtClean="0"/>
              <a:t>of a </a:t>
            </a:r>
            <a:r>
              <a:rPr lang="fr-FR" dirty="0"/>
              <a:t>host </a:t>
            </a:r>
            <a:r>
              <a:rPr lang="fr-FR" dirty="0" err="1"/>
              <a:t>language</a:t>
            </a:r>
            <a:r>
              <a:rPr lang="fr-FR" dirty="0"/>
              <a:t> (</a:t>
            </a:r>
            <a:r>
              <a:rPr lang="fr-FR" dirty="0" err="1"/>
              <a:t>e.g</a:t>
            </a:r>
            <a:r>
              <a:rPr lang="fr-FR" dirty="0"/>
              <a:t>., Java). </a:t>
            </a:r>
            <a:endParaRPr lang="fr-FR" dirty="0" smtClean="0"/>
          </a:p>
          <a:p>
            <a:pPr lvl="1"/>
            <a:r>
              <a:rPr lang="fr-FR" dirty="0" smtClean="0"/>
              <a:t>Fluent interfaces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0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97144" cy="1143000"/>
          </a:xfrm>
        </p:spPr>
        <p:txBody>
          <a:bodyPr>
            <a:noAutofit/>
          </a:bodyPr>
          <a:lstStyle/>
          <a:p>
            <a:r>
              <a:rPr lang="fr-FR" sz="3200" b="1" dirty="0" err="1" smtClean="0">
                <a:solidFill>
                  <a:srgbClr val="558ED5"/>
                </a:solidFill>
              </a:rPr>
              <a:t>External</a:t>
            </a:r>
            <a:r>
              <a:rPr lang="fr-FR" sz="3200" b="1" dirty="0" smtClean="0">
                <a:solidFill>
                  <a:srgbClr val="558ED5"/>
                </a:solidFill>
              </a:rPr>
              <a:t> vs </a:t>
            </a:r>
            <a:r>
              <a:rPr lang="fr-FR" sz="3200" b="1" dirty="0" err="1" smtClean="0">
                <a:solidFill>
                  <a:srgbClr val="558ED5"/>
                </a:solidFill>
              </a:rPr>
              <a:t>Internal</a:t>
            </a:r>
            <a:r>
              <a:rPr lang="fr-FR" sz="3200" b="1" dirty="0" smtClean="0">
                <a:solidFill>
                  <a:srgbClr val="558ED5"/>
                </a:solidFill>
              </a:rPr>
              <a:t> DSL (SQL </a:t>
            </a:r>
            <a:r>
              <a:rPr lang="fr-FR" sz="3200" b="1" dirty="0" err="1" smtClean="0">
                <a:solidFill>
                  <a:srgbClr val="558ED5"/>
                </a:solidFill>
              </a:rPr>
              <a:t>example</a:t>
            </a:r>
            <a:r>
              <a:rPr lang="fr-FR" sz="3200" b="1" dirty="0" smtClean="0">
                <a:solidFill>
                  <a:srgbClr val="558ED5"/>
                </a:solidFill>
              </a:rPr>
              <a:t>)</a:t>
            </a:r>
            <a:endParaRPr lang="fr-FR" sz="3200" b="1" dirty="0">
              <a:solidFill>
                <a:srgbClr val="558ED5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5" name="Image 4" descr="Capture d’écran 2013-09-24 à 11.34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61" y="3993961"/>
            <a:ext cx="7470369" cy="2864039"/>
          </a:xfrm>
          <a:prstGeom prst="rect">
            <a:avLst/>
          </a:prstGeom>
        </p:spPr>
      </p:pic>
      <p:pic>
        <p:nvPicPr>
          <p:cNvPr id="6" name="Image 5" descr="Capture d’écran 2013-09-24 à 11.33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644998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4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97144" cy="1143000"/>
          </a:xfrm>
        </p:spPr>
        <p:txBody>
          <a:bodyPr>
            <a:normAutofit/>
          </a:bodyPr>
          <a:lstStyle/>
          <a:p>
            <a:r>
              <a:rPr lang="fr-FR" b="1" dirty="0" err="1" smtClean="0">
                <a:solidFill>
                  <a:srgbClr val="558ED5"/>
                </a:solidFill>
              </a:rPr>
              <a:t>Internal</a:t>
            </a:r>
            <a:r>
              <a:rPr lang="fr-FR" b="1" dirty="0" smtClean="0">
                <a:solidFill>
                  <a:srgbClr val="558ED5"/>
                </a:solidFill>
              </a:rPr>
              <a:t> DSL (LINQ/C# </a:t>
            </a:r>
            <a:r>
              <a:rPr lang="fr-FR" b="1" dirty="0" err="1" smtClean="0">
                <a:solidFill>
                  <a:srgbClr val="558ED5"/>
                </a:solidFill>
              </a:rPr>
              <a:t>example</a:t>
            </a:r>
            <a:r>
              <a:rPr lang="fr-FR" b="1" dirty="0" smtClean="0">
                <a:solidFill>
                  <a:srgbClr val="558ED5"/>
                </a:solidFill>
              </a:rPr>
              <a:t>)</a:t>
            </a:r>
            <a:endParaRPr lang="fr-FR" b="1" dirty="0">
              <a:solidFill>
                <a:srgbClr val="558ED5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3" name="Image 2" descr="Capture d’écran 2013-09-24 à 11.37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44" y="1700808"/>
            <a:ext cx="9029700" cy="3175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Image 6" descr="ProLinqBook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4995747"/>
            <a:ext cx="1454562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73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b="1" dirty="0" err="1" smtClean="0">
                <a:solidFill>
                  <a:srgbClr val="558ED5"/>
                </a:solidFill>
              </a:rPr>
              <a:t>Internal</a:t>
            </a:r>
            <a:r>
              <a:rPr lang="fr-FR" b="1" dirty="0" smtClean="0">
                <a:solidFill>
                  <a:srgbClr val="558ED5"/>
                </a:solidFill>
              </a:rPr>
              <a:t> DSL</a:t>
            </a:r>
            <a:endParaRPr lang="fr-FR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908720"/>
            <a:ext cx="8229600" cy="4525963"/>
          </a:xfrm>
        </p:spPr>
        <p:txBody>
          <a:bodyPr>
            <a:normAutofit/>
          </a:bodyPr>
          <a:lstStyle/>
          <a:p>
            <a:r>
              <a:rPr lang="fr-FR" sz="2800" dirty="0"/>
              <a:t>« </a:t>
            </a:r>
            <a:r>
              <a:rPr lang="fr-FR" sz="2800" dirty="0" err="1" smtClean="0"/>
              <a:t>Using</a:t>
            </a:r>
            <a:r>
              <a:rPr lang="fr-FR" sz="2800" dirty="0" smtClean="0"/>
              <a:t> </a:t>
            </a:r>
            <a:r>
              <a:rPr lang="fr-FR" sz="2800" dirty="0"/>
              <a:t>a host </a:t>
            </a:r>
            <a:r>
              <a:rPr lang="fr-FR" sz="2800" dirty="0" err="1" smtClean="0"/>
              <a:t>language</a:t>
            </a:r>
            <a:r>
              <a:rPr lang="fr-FR" sz="2800" dirty="0" smtClean="0"/>
              <a:t> (</a:t>
            </a:r>
            <a:r>
              <a:rPr lang="fr-FR" sz="2800" dirty="0" err="1" smtClean="0"/>
              <a:t>e.g</a:t>
            </a:r>
            <a:r>
              <a:rPr lang="fr-FR" sz="2800" dirty="0" smtClean="0"/>
              <a:t>., Java) </a:t>
            </a:r>
            <a:r>
              <a:rPr lang="fr-FR" sz="2800" dirty="0"/>
              <a:t>to </a:t>
            </a:r>
            <a:r>
              <a:rPr lang="fr-FR" sz="2800" dirty="0" err="1"/>
              <a:t>give</a:t>
            </a:r>
            <a:r>
              <a:rPr lang="fr-FR" sz="2800" dirty="0"/>
              <a:t> the host </a:t>
            </a:r>
            <a:r>
              <a:rPr lang="fr-FR" sz="2800" dirty="0" err="1"/>
              <a:t>language</a:t>
            </a:r>
            <a:r>
              <a:rPr lang="fr-FR" sz="2800" dirty="0"/>
              <a:t> the </a:t>
            </a:r>
            <a:r>
              <a:rPr lang="fr-FR" sz="2800" dirty="0" err="1"/>
              <a:t>feel</a:t>
            </a:r>
            <a:r>
              <a:rPr lang="fr-FR" sz="2800" dirty="0"/>
              <a:t> of a </a:t>
            </a:r>
            <a:r>
              <a:rPr lang="fr-FR" sz="2800" dirty="0" err="1"/>
              <a:t>particular</a:t>
            </a:r>
            <a:r>
              <a:rPr lang="fr-FR" sz="2800" dirty="0"/>
              <a:t> </a:t>
            </a:r>
            <a:r>
              <a:rPr lang="fr-FR" sz="2800" dirty="0" err="1"/>
              <a:t>language</a:t>
            </a:r>
            <a:r>
              <a:rPr lang="fr-FR" sz="2800" dirty="0" smtClean="0"/>
              <a:t>. » </a:t>
            </a:r>
          </a:p>
          <a:p>
            <a:r>
              <a:rPr lang="fr-FR" sz="2800" b="1" dirty="0" smtClean="0"/>
              <a:t>Fluent</a:t>
            </a:r>
            <a:r>
              <a:rPr lang="fr-FR" sz="2800" dirty="0" smtClean="0"/>
              <a:t> Interfaces</a:t>
            </a:r>
          </a:p>
          <a:p>
            <a:pPr lvl="1"/>
            <a:r>
              <a:rPr lang="fr-FR" sz="2400" dirty="0" smtClean="0"/>
              <a:t>« The </a:t>
            </a:r>
            <a:r>
              <a:rPr lang="fr-FR" sz="2400" dirty="0"/>
              <a:t>more the use of the API has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language</a:t>
            </a:r>
            <a:r>
              <a:rPr lang="fr-FR" sz="2400" dirty="0"/>
              <a:t> </a:t>
            </a:r>
            <a:r>
              <a:rPr lang="fr-FR" sz="2400" dirty="0" err="1"/>
              <a:t>like</a:t>
            </a:r>
            <a:r>
              <a:rPr lang="fr-FR" sz="2400" dirty="0"/>
              <a:t> flow, the more fluent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 »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5" name="Image 4" descr="Capture d’écran 2013-09-24 à 11.34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812310"/>
            <a:ext cx="6762576" cy="2592681"/>
          </a:xfrm>
          <a:prstGeom prst="rect">
            <a:avLst/>
          </a:prstGeom>
        </p:spPr>
      </p:pic>
      <p:pic>
        <p:nvPicPr>
          <p:cNvPr id="6" name="Image 5" descr="Capture d’écran 2013-09-24 à 11.33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301170"/>
            <a:ext cx="2520280" cy="109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00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SQL in… Java</a:t>
            </a:r>
            <a:br>
              <a:rPr lang="fr-FR" sz="5400" b="1" dirty="0" smtClean="0">
                <a:solidFill>
                  <a:srgbClr val="558ED5"/>
                </a:solidFill>
              </a:rPr>
            </a:br>
            <a:r>
              <a:rPr lang="fr-FR" sz="3100" b="1" dirty="0" smtClean="0">
                <a:solidFill>
                  <a:srgbClr val="558ED5"/>
                </a:solidFill>
              </a:rPr>
              <a:t>DSL in GPL</a:t>
            </a:r>
            <a:endParaRPr lang="fr-FR" sz="3100" b="1" dirty="0">
              <a:solidFill>
                <a:srgbClr val="558ED5"/>
              </a:solidFill>
            </a:endParaRPr>
          </a:p>
        </p:txBody>
      </p:sp>
      <p:pic>
        <p:nvPicPr>
          <p:cNvPr id="5" name="Espace réservé du contenu 4" descr="Capture d’écran 2013-09-24 à 09.51.1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2" b="13822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97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e 6">
      <a:dk1>
        <a:sysClr val="windowText" lastClr="000000"/>
      </a:dk1>
      <a:lt1>
        <a:sysClr val="window" lastClr="FFFFFF"/>
      </a:lt1>
      <a:dk2>
        <a:srgbClr val="1D5FC5"/>
      </a:dk2>
      <a:lt2>
        <a:srgbClr val="2E7CEB"/>
      </a:lt2>
      <a:accent1>
        <a:srgbClr val="4282CE"/>
      </a:accent1>
      <a:accent2>
        <a:srgbClr val="DD8047"/>
      </a:accent2>
      <a:accent3>
        <a:srgbClr val="5C9F4F"/>
      </a:accent3>
      <a:accent4>
        <a:srgbClr val="3163D8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33094</TotalTime>
  <Words>2236</Words>
  <Application>Microsoft Macintosh PowerPoint</Application>
  <PresentationFormat>On-screen Show (4:3)</PresentationFormat>
  <Paragraphs>501</Paragraphs>
  <Slides>112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112</vt:i4>
      </vt:variant>
    </vt:vector>
  </HeadingPairs>
  <TitlesOfParts>
    <vt:vector size="115" baseType="lpstr">
      <vt:lpstr>Office Theme</vt:lpstr>
      <vt:lpstr>1_Office Theme</vt:lpstr>
      <vt:lpstr>3_Thème Office</vt:lpstr>
      <vt:lpstr> Domain-Specific Languages</vt:lpstr>
      <vt:lpstr>Material</vt:lpstr>
      <vt:lpstr>PowerPoint Presentation</vt:lpstr>
      <vt:lpstr>PowerPoint Presentation</vt:lpstr>
      <vt:lpstr>PowerPoint Presentation</vt:lpstr>
      <vt:lpstr>Variant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</vt:lpstr>
      <vt:lpstr>Contract</vt:lpstr>
      <vt:lpstr>PowerPoint Presentation</vt:lpstr>
      <vt:lpstr>The (Hi)Story of Software Engineering / Computer Science</vt:lpstr>
      <vt:lpstr>PowerPoint Presentation</vt:lpstr>
      <vt:lpstr>Turing Machine  ~ kind of state machine</vt:lpstr>
      <vt:lpstr> Successor (add-one) function  assuming that  number n as a block of n+1 copies of the symbol ‘1’ on the tape (here, n=3)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Question: what does it compute?</vt:lpstr>
      <vt:lpstr>PowerPoint Presentation</vt:lpstr>
      <vt:lpstr> Successor (add-one) function  assuming that  number n as a block of n+1 copies of the symbol ‘1’ on the tape (here, n=3)</vt:lpstr>
      <vt:lpstr>Addition of n+m</vt:lpstr>
      <vt:lpstr>The (Hi)Story of Software Engineering / Computer Science</vt:lpstr>
      <vt:lpstr>PowerPoint Presentation</vt:lpstr>
      <vt:lpstr>Programming the Turing Machine Why aren’t we using tapes, states and transitions after all ? </vt:lpstr>
      <vt:lpstr>Programming the Turing Machine Why aren’t we using tapes, states and transitions after all ? </vt:lpstr>
      <vt:lpstr>PowerPoint Presentation</vt:lpstr>
      <vt:lpstr>PowerPoint Presentation</vt:lpstr>
      <vt:lpstr>Esoteric programming languages</vt:lpstr>
      <vt:lpstr>(brainfuck) What does it compute?</vt:lpstr>
      <vt:lpstr>Questions to the audience</vt:lpstr>
      <vt:lpstr>Programming the Turing Machine Why aren’t we using tapes, states and transitions after all ? </vt:lpstr>
      <vt:lpstr>Question: what does it compute?</vt:lpstr>
      <vt:lpstr>Qualities and challenges</vt:lpstr>
      <vt:lpstr>PowerPoint Presentation</vt:lpstr>
      <vt:lpstr>We need languages</vt:lpstr>
      <vt:lpstr>PowerPoint Presentation</vt:lpstr>
      <vt:lpstr>What is a language?</vt:lpstr>
      <vt:lpstr>Architecture</vt:lpstr>
      <vt:lpstr>Cartography</vt:lpstr>
      <vt:lpstr>Biology</vt:lpstr>
      <vt:lpstr>Electronics</vt:lpstr>
      <vt:lpstr>In Software Engineering</vt:lpstr>
      <vt:lpstr>PowerPoint Presentation</vt:lpstr>
      <vt:lpstr>Limits of General Purpose Languages (1)</vt:lpstr>
      <vt:lpstr>PowerPoint Presentation</vt:lpstr>
      <vt:lpstr>PowerPoint Presentation</vt:lpstr>
      <vt:lpstr>A discussable view  (slide “OptiML…” Sujeeth et al., ICML’11)</vt:lpstr>
      <vt:lpstr>PowerPoint Presentation</vt:lpstr>
      <vt:lpstr>HTML</vt:lpstr>
      <vt:lpstr>CSS</vt:lpstr>
      <vt:lpstr>SQL</vt:lpstr>
      <vt:lpstr>Makefile</vt:lpstr>
      <vt:lpstr>Lighthttpd configuration file</vt:lpstr>
      <vt:lpstr>Graphviz</vt:lpstr>
      <vt:lpstr>PGN (Portable Game Notation)</vt:lpstr>
      <vt:lpstr>Regular expression</vt:lpstr>
      <vt:lpstr>Question to the audience</vt:lpstr>
      <vt:lpstr>PowerPoint Presentation</vt:lpstr>
      <vt:lpstr>UML can be seen as a collection of domain-specific modeling languages</vt:lpstr>
      <vt:lpstr>PowerPoint Presentation</vt:lpstr>
      <vt:lpstr>PowerPoint Presentation</vt:lpstr>
      <vt:lpstr>PowerPoint Presentation</vt:lpstr>
      <vt:lpstr>PowerPoint Presentation</vt:lpstr>
      <vt:lpstr>What is a domain-specific language ?</vt:lpstr>
      <vt:lpstr>PowerPoint Presentation</vt:lpstr>
      <vt:lpstr>What is offered?</vt:lpstr>
      <vt:lpstr>PowerPoint Presentation</vt:lpstr>
      <vt:lpstr>General PLs vs Domain-SLs</vt:lpstr>
      <vt:lpstr>PowerPoint Presentation</vt:lpstr>
      <vt:lpstr>Question to the audience</vt:lpstr>
      <vt:lpstr>External DSLs vs Internal DSLs</vt:lpstr>
      <vt:lpstr>External vs Internal DSL (SQL example)</vt:lpstr>
      <vt:lpstr>Internal DSL (LINQ/C# example)</vt:lpstr>
      <vt:lpstr>Internal DSL</vt:lpstr>
      <vt:lpstr>SQL in… Java DSL in GPL</vt:lpstr>
      <vt:lpstr>Regular expression in… Java DSL in GPL</vt:lpstr>
      <vt:lpstr>Internal DSLs vs External DSL</vt:lpstr>
      <vt:lpstr>Question to the audience</vt:lpstr>
      <vt:lpstr>HTML</vt:lpstr>
      <vt:lpstr>PowerPoint Presentation</vt:lpstr>
      <vt:lpstr>SQL</vt:lpstr>
      <vt:lpstr>PowerPoint Presentation</vt:lpstr>
      <vt:lpstr>Homework</vt:lpstr>
      <vt:lpstr>References</vt:lpstr>
      <vt:lpstr>References</vt:lpstr>
      <vt:lpstr>References</vt:lpstr>
      <vt:lpstr>Plan</vt:lpstr>
      <vt:lpstr>Contract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Mathieu Acher</dc:creator>
  <cp:lastModifiedBy>Mathieu Acher</cp:lastModifiedBy>
  <cp:revision>2168</cp:revision>
  <cp:lastPrinted>2013-09-25T05:24:37Z</cp:lastPrinted>
  <dcterms:created xsi:type="dcterms:W3CDTF">2011-09-05T13:43:18Z</dcterms:created>
  <dcterms:modified xsi:type="dcterms:W3CDTF">2017-09-18T09:42:05Z</dcterms:modified>
</cp:coreProperties>
</file>